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4" r:id="rId4"/>
    <p:sldId id="258" r:id="rId5"/>
    <p:sldId id="278" r:id="rId6"/>
    <p:sldId id="259" r:id="rId7"/>
    <p:sldId id="261" r:id="rId8"/>
    <p:sldId id="280" r:id="rId9"/>
    <p:sldId id="262" r:id="rId10"/>
    <p:sldId id="263" r:id="rId11"/>
    <p:sldId id="265" r:id="rId12"/>
    <p:sldId id="266" r:id="rId13"/>
    <p:sldId id="267" r:id="rId14"/>
    <p:sldId id="268" r:id="rId15"/>
    <p:sldId id="271" r:id="rId16"/>
    <p:sldId id="269" r:id="rId17"/>
    <p:sldId id="270" r:id="rId18"/>
    <p:sldId id="272" r:id="rId19"/>
    <p:sldId id="273" r:id="rId20"/>
    <p:sldId id="274" r:id="rId21"/>
    <p:sldId id="275" r:id="rId22"/>
    <p:sldId id="276" r:id="rId23"/>
    <p:sldId id="277" r:id="rId24"/>
    <p:sldId id="279" r:id="rId25"/>
    <p:sldId id="28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91" autoAdjust="0"/>
    <p:restoredTop sz="94660"/>
  </p:normalViewPr>
  <p:slideViewPr>
    <p:cSldViewPr snapToGrid="0">
      <p:cViewPr varScale="1">
        <p:scale>
          <a:sx n="80" d="100"/>
          <a:sy n="80" d="100"/>
        </p:scale>
        <p:origin x="-78" y="-72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82D6201-0A9E-4851-B921-C39E960AC2C8}" type="datetimeFigureOut">
              <a:rPr lang="en-US" smtClean="0"/>
              <a:t>11/26/2019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DAB6DC-7EE0-44DB-B3B5-5E7EEF740F4F}" type="slidenum">
              <a:rPr lang="en-US" smtClean="0"/>
              <a:t>‹#›</a:t>
            </a:fld>
            <a:endParaRPr lang="en-US"/>
          </a:p>
        </p:txBody>
      </p:sp>
    </p:spTree>
    <p:extLst>
      <p:ext uri="{BB962C8B-B14F-4D97-AF65-F5344CB8AC3E}">
        <p14:creationId xmlns:p14="http://schemas.microsoft.com/office/powerpoint/2010/main" val="1940813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2D6201-0A9E-4851-B921-C39E960AC2C8}" type="datetimeFigureOut">
              <a:rPr lang="en-US" smtClean="0"/>
              <a:t>11/26/2019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DAB6DC-7EE0-44DB-B3B5-5E7EEF740F4F}" type="slidenum">
              <a:rPr lang="en-US" smtClean="0"/>
              <a:t>‹#›</a:t>
            </a:fld>
            <a:endParaRPr lang="en-US"/>
          </a:p>
        </p:txBody>
      </p:sp>
    </p:spTree>
    <p:extLst>
      <p:ext uri="{BB962C8B-B14F-4D97-AF65-F5344CB8AC3E}">
        <p14:creationId xmlns:p14="http://schemas.microsoft.com/office/powerpoint/2010/main" val="508180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82D6201-0A9E-4851-B921-C39E960AC2C8}" type="datetimeFigureOut">
              <a:rPr lang="en-US" smtClean="0"/>
              <a:t>11/26/2019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DAB6DC-7EE0-44DB-B3B5-5E7EEF740F4F}" type="slidenum">
              <a:rPr lang="en-US" smtClean="0"/>
              <a:t>‹#›</a:t>
            </a:fld>
            <a:endParaRPr lang="en-US"/>
          </a:p>
        </p:txBody>
      </p:sp>
    </p:spTree>
    <p:extLst>
      <p:ext uri="{BB962C8B-B14F-4D97-AF65-F5344CB8AC3E}">
        <p14:creationId xmlns:p14="http://schemas.microsoft.com/office/powerpoint/2010/main" val="9124698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82D6201-0A9E-4851-B921-C39E960AC2C8}" type="datetimeFigureOut">
              <a:rPr lang="en-US" smtClean="0"/>
              <a:t>11/26/2019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DAB6DC-7EE0-44DB-B3B5-5E7EEF740F4F}"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5820924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82D6201-0A9E-4851-B921-C39E960AC2C8}" type="datetimeFigureOut">
              <a:rPr lang="en-US" smtClean="0"/>
              <a:t>11/26/2019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DAB6DC-7EE0-44DB-B3B5-5E7EEF740F4F}" type="slidenum">
              <a:rPr lang="en-US" smtClean="0"/>
              <a:t>‹#›</a:t>
            </a:fld>
            <a:endParaRPr lang="en-US"/>
          </a:p>
        </p:txBody>
      </p:sp>
    </p:spTree>
    <p:extLst>
      <p:ext uri="{BB962C8B-B14F-4D97-AF65-F5344CB8AC3E}">
        <p14:creationId xmlns:p14="http://schemas.microsoft.com/office/powerpoint/2010/main" val="10518535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82D6201-0A9E-4851-B921-C39E960AC2C8}" type="datetimeFigureOut">
              <a:rPr lang="en-US" smtClean="0"/>
              <a:t>11/26/2019</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DAB6DC-7EE0-44DB-B3B5-5E7EEF740F4F}" type="slidenum">
              <a:rPr lang="en-US" smtClean="0"/>
              <a:t>‹#›</a:t>
            </a:fld>
            <a:endParaRPr lang="en-US"/>
          </a:p>
        </p:txBody>
      </p:sp>
    </p:spTree>
    <p:extLst>
      <p:ext uri="{BB962C8B-B14F-4D97-AF65-F5344CB8AC3E}">
        <p14:creationId xmlns:p14="http://schemas.microsoft.com/office/powerpoint/2010/main" val="23215538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82D6201-0A9E-4851-B921-C39E960AC2C8}" type="datetimeFigureOut">
              <a:rPr lang="en-US" smtClean="0"/>
              <a:t>11/26/2019</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DAB6DC-7EE0-44DB-B3B5-5E7EEF740F4F}" type="slidenum">
              <a:rPr lang="en-US" smtClean="0"/>
              <a:t>‹#›</a:t>
            </a:fld>
            <a:endParaRPr lang="en-US"/>
          </a:p>
        </p:txBody>
      </p:sp>
    </p:spTree>
    <p:extLst>
      <p:ext uri="{BB962C8B-B14F-4D97-AF65-F5344CB8AC3E}">
        <p14:creationId xmlns:p14="http://schemas.microsoft.com/office/powerpoint/2010/main" val="29697124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82D6201-0A9E-4851-B921-C39E960AC2C8}" type="datetimeFigureOut">
              <a:rPr lang="en-US" smtClean="0"/>
              <a:t>11/26/2019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DAB6DC-7EE0-44DB-B3B5-5E7EEF740F4F}" type="slidenum">
              <a:rPr lang="en-US" smtClean="0"/>
              <a:t>‹#›</a:t>
            </a:fld>
            <a:endParaRPr lang="en-US"/>
          </a:p>
        </p:txBody>
      </p:sp>
    </p:spTree>
    <p:extLst>
      <p:ext uri="{BB962C8B-B14F-4D97-AF65-F5344CB8AC3E}">
        <p14:creationId xmlns:p14="http://schemas.microsoft.com/office/powerpoint/2010/main" val="22906920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82D6201-0A9E-4851-B921-C39E960AC2C8}" type="datetimeFigureOut">
              <a:rPr lang="en-US" smtClean="0"/>
              <a:t>11/26/2019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DAB6DC-7EE0-44DB-B3B5-5E7EEF740F4F}" type="slidenum">
              <a:rPr lang="en-US" smtClean="0"/>
              <a:t>‹#›</a:t>
            </a:fld>
            <a:endParaRPr lang="en-US"/>
          </a:p>
        </p:txBody>
      </p:sp>
    </p:spTree>
    <p:extLst>
      <p:ext uri="{BB962C8B-B14F-4D97-AF65-F5344CB8AC3E}">
        <p14:creationId xmlns:p14="http://schemas.microsoft.com/office/powerpoint/2010/main" val="1573503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082D6201-0A9E-4851-B921-C39E960AC2C8}" type="datetimeFigureOut">
              <a:rPr lang="en-US" smtClean="0"/>
              <a:t>11/26/2019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DAB6DC-7EE0-44DB-B3B5-5E7EEF740F4F}" type="slidenum">
              <a:rPr lang="en-US" smtClean="0"/>
              <a:t>‹#›</a:t>
            </a:fld>
            <a:endParaRPr lang="en-US"/>
          </a:p>
        </p:txBody>
      </p:sp>
    </p:spTree>
    <p:extLst>
      <p:ext uri="{BB962C8B-B14F-4D97-AF65-F5344CB8AC3E}">
        <p14:creationId xmlns:p14="http://schemas.microsoft.com/office/powerpoint/2010/main" val="366208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82D6201-0A9E-4851-B921-C39E960AC2C8}" type="datetimeFigureOut">
              <a:rPr lang="en-US" smtClean="0"/>
              <a:t>11/26/2019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DAB6DC-7EE0-44DB-B3B5-5E7EEF740F4F}" type="slidenum">
              <a:rPr lang="en-US" smtClean="0"/>
              <a:t>‹#›</a:t>
            </a:fld>
            <a:endParaRPr lang="en-US"/>
          </a:p>
        </p:txBody>
      </p:sp>
    </p:spTree>
    <p:extLst>
      <p:ext uri="{BB962C8B-B14F-4D97-AF65-F5344CB8AC3E}">
        <p14:creationId xmlns:p14="http://schemas.microsoft.com/office/powerpoint/2010/main" val="1330690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82D6201-0A9E-4851-B921-C39E960AC2C8}" type="datetimeFigureOut">
              <a:rPr lang="en-US" smtClean="0"/>
              <a:t>11/26/2019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DAB6DC-7EE0-44DB-B3B5-5E7EEF740F4F}" type="slidenum">
              <a:rPr lang="en-US" smtClean="0"/>
              <a:t>‹#›</a:t>
            </a:fld>
            <a:endParaRPr lang="en-US"/>
          </a:p>
        </p:txBody>
      </p:sp>
    </p:spTree>
    <p:extLst>
      <p:ext uri="{BB962C8B-B14F-4D97-AF65-F5344CB8AC3E}">
        <p14:creationId xmlns:p14="http://schemas.microsoft.com/office/powerpoint/2010/main" val="901530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82D6201-0A9E-4851-B921-C39E960AC2C8}" type="datetimeFigureOut">
              <a:rPr lang="en-US" smtClean="0"/>
              <a:t>11/26/2019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DAB6DC-7EE0-44DB-B3B5-5E7EEF740F4F}" type="slidenum">
              <a:rPr lang="en-US" smtClean="0"/>
              <a:t>‹#›</a:t>
            </a:fld>
            <a:endParaRPr lang="en-US"/>
          </a:p>
        </p:txBody>
      </p:sp>
    </p:spTree>
    <p:extLst>
      <p:ext uri="{BB962C8B-B14F-4D97-AF65-F5344CB8AC3E}">
        <p14:creationId xmlns:p14="http://schemas.microsoft.com/office/powerpoint/2010/main" val="9254859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082D6201-0A9E-4851-B921-C39E960AC2C8}" type="datetimeFigureOut">
              <a:rPr lang="en-US" smtClean="0"/>
              <a:t>11/26/2019</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92DAB6DC-7EE0-44DB-B3B5-5E7EEF740F4F}" type="slidenum">
              <a:rPr lang="en-US" smtClean="0"/>
              <a:t>‹#›</a:t>
            </a:fld>
            <a:endParaRPr lang="en-US"/>
          </a:p>
        </p:txBody>
      </p:sp>
    </p:spTree>
    <p:extLst>
      <p:ext uri="{BB962C8B-B14F-4D97-AF65-F5344CB8AC3E}">
        <p14:creationId xmlns:p14="http://schemas.microsoft.com/office/powerpoint/2010/main" val="704436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082D6201-0A9E-4851-B921-C39E960AC2C8}" type="datetimeFigureOut">
              <a:rPr lang="en-US" smtClean="0"/>
              <a:t>11/26/2019</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92DAB6DC-7EE0-44DB-B3B5-5E7EEF740F4F}" type="slidenum">
              <a:rPr lang="en-US" smtClean="0"/>
              <a:t>‹#›</a:t>
            </a:fld>
            <a:endParaRPr lang="en-US"/>
          </a:p>
        </p:txBody>
      </p:sp>
    </p:spTree>
    <p:extLst>
      <p:ext uri="{BB962C8B-B14F-4D97-AF65-F5344CB8AC3E}">
        <p14:creationId xmlns:p14="http://schemas.microsoft.com/office/powerpoint/2010/main" val="2348000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082D6201-0A9E-4851-B921-C39E960AC2C8}" type="datetimeFigureOut">
              <a:rPr lang="en-US" smtClean="0"/>
              <a:t>11/26/2019</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92DAB6DC-7EE0-44DB-B3B5-5E7EEF740F4F}" type="slidenum">
              <a:rPr lang="en-US" smtClean="0"/>
              <a:t>‹#›</a:t>
            </a:fld>
            <a:endParaRPr lang="en-US"/>
          </a:p>
        </p:txBody>
      </p:sp>
    </p:spTree>
    <p:extLst>
      <p:ext uri="{BB962C8B-B14F-4D97-AF65-F5344CB8AC3E}">
        <p14:creationId xmlns:p14="http://schemas.microsoft.com/office/powerpoint/2010/main" val="16339142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2D6201-0A9E-4851-B921-C39E960AC2C8}" type="datetimeFigureOut">
              <a:rPr lang="en-US" smtClean="0"/>
              <a:t>11/26/2019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DAB6DC-7EE0-44DB-B3B5-5E7EEF740F4F}" type="slidenum">
              <a:rPr lang="en-US" smtClean="0"/>
              <a:t>‹#›</a:t>
            </a:fld>
            <a:endParaRPr lang="en-US"/>
          </a:p>
        </p:txBody>
      </p:sp>
    </p:spTree>
    <p:extLst>
      <p:ext uri="{BB962C8B-B14F-4D97-AF65-F5344CB8AC3E}">
        <p14:creationId xmlns:p14="http://schemas.microsoft.com/office/powerpoint/2010/main" val="3974797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082D6201-0A9E-4851-B921-C39E960AC2C8}" type="datetimeFigureOut">
              <a:rPr lang="en-US" smtClean="0"/>
              <a:t>11/26/2019</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92DAB6DC-7EE0-44DB-B3B5-5E7EEF740F4F}" type="slidenum">
              <a:rPr lang="en-US" smtClean="0"/>
              <a:t>‹#›</a:t>
            </a:fld>
            <a:endParaRPr lang="en-US"/>
          </a:p>
        </p:txBody>
      </p:sp>
    </p:spTree>
    <p:extLst>
      <p:ext uri="{BB962C8B-B14F-4D97-AF65-F5344CB8AC3E}">
        <p14:creationId xmlns:p14="http://schemas.microsoft.com/office/powerpoint/2010/main" val="2739805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fa-IR" sz="13800" dirty="0" smtClean="0">
                <a:cs typeface="B Titr" panose="00000700000000000000" pitchFamily="2" charset="-78"/>
              </a:rPr>
              <a:t>فقه کاربردی</a:t>
            </a:r>
            <a:endParaRPr lang="en-US" sz="13800" dirty="0">
              <a:cs typeface="B Titr" panose="00000700000000000000" pitchFamily="2" charset="-78"/>
            </a:endParaRPr>
          </a:p>
        </p:txBody>
      </p:sp>
    </p:spTree>
    <p:extLst>
      <p:ext uri="{BB962C8B-B14F-4D97-AF65-F5344CB8AC3E}">
        <p14:creationId xmlns:p14="http://schemas.microsoft.com/office/powerpoint/2010/main" val="4842111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23833" y="664907"/>
            <a:ext cx="10563368" cy="369332"/>
          </a:xfrm>
          <a:prstGeom prst="rect">
            <a:avLst/>
          </a:prstGeom>
        </p:spPr>
        <p:txBody>
          <a:bodyPr wrap="square">
            <a:spAutoFit/>
          </a:bodyPr>
          <a:lstStyle/>
          <a:p>
            <a:pPr algn="ctr"/>
            <a:r>
              <a:rPr lang="fa-IR" dirty="0" smtClean="0">
                <a:cs typeface="B Titr" panose="00000700000000000000" pitchFamily="2" charset="-78"/>
              </a:rPr>
              <a:t> </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028437348"/>
              </p:ext>
            </p:extLst>
          </p:nvPr>
        </p:nvGraphicFramePr>
        <p:xfrm>
          <a:off x="614148" y="170597"/>
          <a:ext cx="11027392" cy="6561844"/>
        </p:xfrm>
        <a:graphic>
          <a:graphicData uri="http://schemas.openxmlformats.org/drawingml/2006/table">
            <a:tbl>
              <a:tblPr firstRow="1" bandRow="1">
                <a:tableStyleId>{5C22544A-7EE6-4342-B048-85BDC9FD1C3A}</a:tableStyleId>
              </a:tblPr>
              <a:tblGrid>
                <a:gridCol w="9635319"/>
                <a:gridCol w="1392073"/>
              </a:tblGrid>
              <a:tr h="2081284">
                <a:tc>
                  <a:txBody>
                    <a:bodyPr/>
                    <a:lstStyle/>
                    <a:p>
                      <a:pPr algn="ctr"/>
                      <a:r>
                        <a:rPr lang="fa-IR" sz="3200" dirty="0" smtClean="0">
                          <a:solidFill>
                            <a:schemeClr val="tx1"/>
                          </a:solidFill>
                          <a:cs typeface="B Titr" panose="00000700000000000000" pitchFamily="2" charset="-78"/>
                        </a:rPr>
                        <a:t>خیار الغبن و المراد هنا البیع او الشراء بغیر القیمه لکل من البائع و المشتری مع الجهاله بالقیمه اذا کان الغبن و هو الشراء بزیاده عن القیمه او البیع بنقصان عنها بما لا یتغابن ای یتسامح به غالبا </a:t>
                      </a:r>
                      <a:endParaRPr lang="en-US" sz="3200" dirty="0">
                        <a:solidFill>
                          <a:schemeClr val="tx1"/>
                        </a:solidFill>
                        <a:cs typeface="B Titr" panose="00000700000000000000" pitchFamily="2" charset="-78"/>
                      </a:endParaRPr>
                    </a:p>
                  </a:txBody>
                  <a:tcPr/>
                </a:tc>
                <a:tc>
                  <a:txBody>
                    <a:bodyPr/>
                    <a:lstStyle/>
                    <a:p>
                      <a:pPr marL="0" algn="ctr" defTabSz="914400" rtl="0" eaLnBrk="1" latinLnBrk="0" hangingPunct="1"/>
                      <a:r>
                        <a:rPr lang="fa-IR" sz="3600" b="1" kern="1200" dirty="0" smtClean="0">
                          <a:solidFill>
                            <a:schemeClr val="tx1"/>
                          </a:solidFill>
                          <a:latin typeface="+mn-lt"/>
                          <a:ea typeface="+mn-ea"/>
                          <a:cs typeface="B Titr" panose="00000700000000000000" pitchFamily="2" charset="-78"/>
                        </a:rPr>
                        <a:t>متن فقهی </a:t>
                      </a:r>
                      <a:endParaRPr lang="en-US" sz="3600" b="1" kern="1200" dirty="0">
                        <a:solidFill>
                          <a:schemeClr val="tx1"/>
                        </a:solidFill>
                        <a:latin typeface="+mn-lt"/>
                        <a:ea typeface="+mn-ea"/>
                        <a:cs typeface="B Titr" panose="00000700000000000000" pitchFamily="2" charset="-78"/>
                      </a:endParaRPr>
                    </a:p>
                  </a:txBody>
                  <a:tcPr/>
                </a:tc>
              </a:tr>
              <a:tr h="2893326">
                <a:tc>
                  <a:txBody>
                    <a:bodyPr/>
                    <a:lstStyle/>
                    <a:p>
                      <a:pPr algn="ctr"/>
                      <a:endParaRPr lang="fa-IR" sz="3200" dirty="0" smtClean="0">
                        <a:solidFill>
                          <a:schemeClr val="tx1"/>
                        </a:solidFill>
                        <a:cs typeface="B Titr" panose="00000700000000000000" pitchFamily="2" charset="-78"/>
                      </a:endParaRPr>
                    </a:p>
                    <a:p>
                      <a:pPr algn="ctr"/>
                      <a:r>
                        <a:rPr lang="fa-IR" sz="3200" dirty="0" smtClean="0">
                          <a:solidFill>
                            <a:schemeClr val="bg1"/>
                          </a:solidFill>
                          <a:cs typeface="B Titr" panose="00000700000000000000" pitchFamily="2" charset="-78"/>
                        </a:rPr>
                        <a:t>ماده اول: </a:t>
                      </a:r>
                    </a:p>
                    <a:p>
                      <a:pPr algn="ctr"/>
                      <a:r>
                        <a:rPr lang="fa-IR" sz="3200" dirty="0" smtClean="0">
                          <a:solidFill>
                            <a:schemeClr val="bg1"/>
                          </a:solidFill>
                          <a:cs typeface="B Titr" panose="00000700000000000000" pitchFamily="2" charset="-78"/>
                        </a:rPr>
                        <a:t>خیار غبن زمانی اجرا می شود که هریک از فروشنده و یا خریدار کالا را به غیر</a:t>
                      </a:r>
                      <a:r>
                        <a:rPr lang="fa-IR" sz="3200" baseline="0" dirty="0" smtClean="0">
                          <a:solidFill>
                            <a:schemeClr val="bg1"/>
                          </a:solidFill>
                          <a:cs typeface="B Titr" panose="00000700000000000000" pitchFamily="2" charset="-78"/>
                        </a:rPr>
                        <a:t> قیمت عادله بازار خریداری و یا فروخته باشد.</a:t>
                      </a:r>
                    </a:p>
                    <a:p>
                      <a:pPr algn="ctr"/>
                      <a:endParaRPr lang="fa-IR" sz="3200" baseline="0" dirty="0" smtClean="0">
                        <a:solidFill>
                          <a:schemeClr val="bg1"/>
                        </a:solidFill>
                        <a:cs typeface="B Titr" panose="00000700000000000000" pitchFamily="2" charset="-78"/>
                      </a:endParaRPr>
                    </a:p>
                    <a:p>
                      <a:pPr algn="ctr"/>
                      <a:r>
                        <a:rPr lang="fa-IR" sz="3200" baseline="0" dirty="0" smtClean="0">
                          <a:solidFill>
                            <a:schemeClr val="bg1"/>
                          </a:solidFill>
                          <a:cs typeface="B Titr" panose="00000700000000000000" pitchFamily="2" charset="-78"/>
                        </a:rPr>
                        <a:t>ماده دوم:</a:t>
                      </a:r>
                    </a:p>
                    <a:p>
                      <a:pPr algn="ctr"/>
                      <a:r>
                        <a:rPr lang="fa-IR" sz="3200" baseline="0" dirty="0" smtClean="0">
                          <a:solidFill>
                            <a:schemeClr val="bg1"/>
                          </a:solidFill>
                          <a:cs typeface="B Titr" panose="00000700000000000000" pitchFamily="2" charset="-78"/>
                        </a:rPr>
                        <a:t> إعمال خیار غبن مشروط است به جهل مغبون به قیمت واقعی بازار و همچنین ما به التفاوت قیمت واقعی و قیمت معامله قابل تسامح عرفی نباشد.</a:t>
                      </a:r>
                      <a:r>
                        <a:rPr lang="fa-IR" sz="3200" dirty="0" smtClean="0">
                          <a:solidFill>
                            <a:schemeClr val="bg1"/>
                          </a:solidFill>
                          <a:cs typeface="B Titr" panose="00000700000000000000" pitchFamily="2" charset="-78"/>
                        </a:rPr>
                        <a:t> </a:t>
                      </a:r>
                      <a:endParaRPr lang="en-US" sz="3200" dirty="0">
                        <a:solidFill>
                          <a:schemeClr val="bg1"/>
                        </a:solidFill>
                        <a:cs typeface="B Titr" panose="00000700000000000000" pitchFamily="2" charset="-78"/>
                      </a:endParaRPr>
                    </a:p>
                  </a:txBody>
                  <a:tcPr/>
                </a:tc>
                <a:tc>
                  <a:txBody>
                    <a:bodyPr/>
                    <a:lstStyle/>
                    <a:p>
                      <a:pPr algn="ctr"/>
                      <a:endParaRPr lang="fa-IR" sz="2800" dirty="0" smtClean="0">
                        <a:solidFill>
                          <a:schemeClr val="tx1"/>
                        </a:solidFill>
                        <a:cs typeface="B Titr" panose="00000700000000000000" pitchFamily="2" charset="-78"/>
                      </a:endParaRPr>
                    </a:p>
                    <a:p>
                      <a:pPr algn="ctr"/>
                      <a:endParaRPr lang="fa-IR" sz="2800" dirty="0" smtClean="0">
                        <a:solidFill>
                          <a:schemeClr val="tx1"/>
                        </a:solidFill>
                        <a:cs typeface="B Titr" panose="00000700000000000000" pitchFamily="2" charset="-78"/>
                      </a:endParaRPr>
                    </a:p>
                    <a:p>
                      <a:pPr marL="0" algn="ctr" defTabSz="914400" rtl="0" eaLnBrk="1" latinLnBrk="0" hangingPunct="1"/>
                      <a:r>
                        <a:rPr lang="fa-IR" sz="4000" b="1" kern="1200" dirty="0" smtClean="0">
                          <a:solidFill>
                            <a:schemeClr val="bg1"/>
                          </a:solidFill>
                          <a:latin typeface="+mn-lt"/>
                          <a:ea typeface="+mn-ea"/>
                          <a:cs typeface="B Titr" panose="00000700000000000000" pitchFamily="2" charset="-78"/>
                        </a:rPr>
                        <a:t>مواد قانونی</a:t>
                      </a:r>
                      <a:endParaRPr lang="en-US" sz="4000" b="1" kern="1200" dirty="0">
                        <a:solidFill>
                          <a:schemeClr val="bg1"/>
                        </a:solidFill>
                        <a:latin typeface="+mn-lt"/>
                        <a:ea typeface="+mn-ea"/>
                        <a:cs typeface="B Titr" panose="00000700000000000000" pitchFamily="2" charset="-78"/>
                      </a:endParaRPr>
                    </a:p>
                  </a:txBody>
                  <a:tcPr/>
                </a:tc>
              </a:tr>
            </a:tbl>
          </a:graphicData>
        </a:graphic>
      </p:graphicFrame>
    </p:spTree>
    <p:extLst>
      <p:ext uri="{BB962C8B-B14F-4D97-AF65-F5344CB8AC3E}">
        <p14:creationId xmlns:p14="http://schemas.microsoft.com/office/powerpoint/2010/main" val="28123842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8485" y="460191"/>
            <a:ext cx="11823510" cy="4154984"/>
          </a:xfrm>
          <a:prstGeom prst="rect">
            <a:avLst/>
          </a:prstGeom>
        </p:spPr>
        <p:txBody>
          <a:bodyPr wrap="square">
            <a:spAutoFit/>
          </a:bodyPr>
          <a:lstStyle/>
          <a:p>
            <a:pPr algn="ctr"/>
            <a:endParaRPr lang="fa-IR" dirty="0" smtClean="0">
              <a:cs typeface="B Titr" panose="00000700000000000000" pitchFamily="2" charset="-78"/>
            </a:endParaRPr>
          </a:p>
          <a:p>
            <a:pPr algn="ctr"/>
            <a:endParaRPr lang="fa-IR" dirty="0">
              <a:cs typeface="B Titr" panose="00000700000000000000" pitchFamily="2" charset="-78"/>
            </a:endParaRPr>
          </a:p>
          <a:p>
            <a:pPr algn="ctr"/>
            <a:endParaRPr lang="fa-IR" dirty="0">
              <a:cs typeface="B Titr" panose="00000700000000000000" pitchFamily="2" charset="-78"/>
            </a:endParaRPr>
          </a:p>
          <a:p>
            <a:pPr algn="ctr"/>
            <a:endParaRPr lang="fa-IR" dirty="0" smtClean="0">
              <a:cs typeface="B Titr" panose="00000700000000000000" pitchFamily="2" charset="-78"/>
            </a:endParaRPr>
          </a:p>
          <a:p>
            <a:pPr algn="ctr"/>
            <a:r>
              <a:rPr lang="fa-IR" sz="7200" dirty="0" smtClean="0">
                <a:cs typeface="B Titr" panose="00000700000000000000" pitchFamily="2" charset="-78"/>
              </a:rPr>
              <a:t>فعالیت پنجم </a:t>
            </a:r>
          </a:p>
          <a:p>
            <a:pPr algn="ctr"/>
            <a:endParaRPr lang="fa-IR" sz="6000" dirty="0">
              <a:cs typeface="B Titr" panose="00000700000000000000" pitchFamily="2" charset="-78"/>
            </a:endParaRPr>
          </a:p>
          <a:p>
            <a:pPr algn="ctr"/>
            <a:r>
              <a:rPr lang="fa-IR" sz="5400" dirty="0" smtClean="0">
                <a:cs typeface="B Titr" panose="00000700000000000000" pitchFamily="2" charset="-78"/>
              </a:rPr>
              <a:t>تبدیل مبحث فقهی به </a:t>
            </a:r>
            <a:r>
              <a:rPr lang="fa-IR" sz="5400" dirty="0" smtClean="0">
                <a:cs typeface="B Titr" panose="00000700000000000000" pitchFamily="2" charset="-78"/>
              </a:rPr>
              <a:t>مسأله </a:t>
            </a:r>
            <a:r>
              <a:rPr lang="fa-IR" sz="5400" dirty="0" smtClean="0">
                <a:cs typeface="B Titr" panose="00000700000000000000" pitchFamily="2" charset="-78"/>
              </a:rPr>
              <a:t>و پرونده قضائی</a:t>
            </a:r>
            <a:endParaRPr lang="en-US" sz="5400" dirty="0"/>
          </a:p>
        </p:txBody>
      </p:sp>
    </p:spTree>
    <p:extLst>
      <p:ext uri="{BB962C8B-B14F-4D97-AF65-F5344CB8AC3E}">
        <p14:creationId xmlns:p14="http://schemas.microsoft.com/office/powerpoint/2010/main" val="6566067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491570352"/>
              </p:ext>
            </p:extLst>
          </p:nvPr>
        </p:nvGraphicFramePr>
        <p:xfrm>
          <a:off x="791570" y="683546"/>
          <a:ext cx="10604313" cy="5730240"/>
        </p:xfrm>
        <a:graphic>
          <a:graphicData uri="http://schemas.openxmlformats.org/drawingml/2006/table">
            <a:tbl>
              <a:tblPr firstRow="1" bandRow="1">
                <a:tableStyleId>{5C22544A-7EE6-4342-B048-85BDC9FD1C3A}</a:tableStyleId>
              </a:tblPr>
              <a:tblGrid>
                <a:gridCol w="2115403"/>
                <a:gridCol w="2060812"/>
                <a:gridCol w="1542197"/>
                <a:gridCol w="2483893"/>
                <a:gridCol w="1269241"/>
                <a:gridCol w="1132767"/>
              </a:tblGrid>
              <a:tr h="1330596">
                <a:tc>
                  <a:txBody>
                    <a:bodyPr/>
                    <a:lstStyle/>
                    <a:p>
                      <a:pPr algn="ctr"/>
                      <a:endParaRPr lang="fa-IR" sz="2800" dirty="0" smtClean="0">
                        <a:cs typeface="B Titr" panose="00000700000000000000" pitchFamily="2" charset="-78"/>
                      </a:endParaRPr>
                    </a:p>
                    <a:p>
                      <a:pPr algn="ctr"/>
                      <a:r>
                        <a:rPr lang="fa-IR" sz="2800" dirty="0" smtClean="0">
                          <a:cs typeface="B Titr" panose="00000700000000000000" pitchFamily="2" charset="-78"/>
                        </a:rPr>
                        <a:t>درخواست خریدار</a:t>
                      </a:r>
                      <a:endParaRPr lang="en-US" sz="2800" dirty="0">
                        <a:cs typeface="B Titr" panose="00000700000000000000" pitchFamily="2" charset="-78"/>
                      </a:endParaRPr>
                    </a:p>
                  </a:txBody>
                  <a:tcPr/>
                </a:tc>
                <a:tc>
                  <a:txBody>
                    <a:bodyPr/>
                    <a:lstStyle/>
                    <a:p>
                      <a:pPr algn="ctr"/>
                      <a:endParaRPr lang="fa-IR" sz="2800" dirty="0" smtClean="0">
                        <a:cs typeface="B Titr" panose="00000700000000000000" pitchFamily="2" charset="-78"/>
                      </a:endParaRPr>
                    </a:p>
                    <a:p>
                      <a:pPr algn="ctr"/>
                      <a:r>
                        <a:rPr lang="fa-IR" sz="2800" dirty="0" smtClean="0">
                          <a:cs typeface="B Titr" panose="00000700000000000000" pitchFamily="2" charset="-78"/>
                        </a:rPr>
                        <a:t>مشکل </a:t>
                      </a:r>
                      <a:endParaRPr lang="en-US" sz="2800" dirty="0">
                        <a:cs typeface="B Titr" panose="00000700000000000000" pitchFamily="2" charset="-78"/>
                      </a:endParaRPr>
                    </a:p>
                  </a:txBody>
                  <a:tcPr/>
                </a:tc>
                <a:tc>
                  <a:txBody>
                    <a:bodyPr/>
                    <a:lstStyle/>
                    <a:p>
                      <a:pPr algn="ctr"/>
                      <a:endParaRPr lang="fa-IR" sz="2800" dirty="0" smtClean="0">
                        <a:cs typeface="B Titr" panose="00000700000000000000" pitchFamily="2" charset="-78"/>
                      </a:endParaRPr>
                    </a:p>
                    <a:p>
                      <a:pPr algn="ctr"/>
                      <a:r>
                        <a:rPr lang="fa-IR" sz="2800" dirty="0" smtClean="0">
                          <a:cs typeface="B Titr" panose="00000700000000000000" pitchFamily="2" charset="-78"/>
                        </a:rPr>
                        <a:t>مرحله دوم </a:t>
                      </a:r>
                      <a:endParaRPr lang="en-US" sz="2800" dirty="0">
                        <a:cs typeface="B Titr" panose="00000700000000000000" pitchFamily="2" charset="-78"/>
                      </a:endParaRPr>
                    </a:p>
                  </a:txBody>
                  <a:tcPr/>
                </a:tc>
                <a:tc>
                  <a:txBody>
                    <a:bodyPr/>
                    <a:lstStyle/>
                    <a:p>
                      <a:pPr algn="ctr"/>
                      <a:endParaRPr lang="fa-IR" sz="2800" dirty="0" smtClean="0">
                        <a:cs typeface="B Titr" panose="00000700000000000000" pitchFamily="2" charset="-78"/>
                      </a:endParaRPr>
                    </a:p>
                    <a:p>
                      <a:pPr algn="ctr"/>
                      <a:r>
                        <a:rPr lang="fa-IR" sz="2800" dirty="0" smtClean="0">
                          <a:cs typeface="B Titr" panose="00000700000000000000" pitchFamily="2" charset="-78"/>
                        </a:rPr>
                        <a:t>مرحله اول</a:t>
                      </a:r>
                      <a:endParaRPr lang="en-US" sz="2800" dirty="0">
                        <a:cs typeface="B Titr" panose="00000700000000000000" pitchFamily="2" charset="-78"/>
                      </a:endParaRPr>
                    </a:p>
                  </a:txBody>
                  <a:tcPr/>
                </a:tc>
                <a:tc>
                  <a:txBody>
                    <a:bodyPr/>
                    <a:lstStyle/>
                    <a:p>
                      <a:pPr algn="ctr"/>
                      <a:endParaRPr lang="fa-IR" sz="2800" dirty="0" smtClean="0">
                        <a:cs typeface="B Titr" panose="00000700000000000000" pitchFamily="2" charset="-78"/>
                      </a:endParaRPr>
                    </a:p>
                    <a:p>
                      <a:pPr algn="ctr"/>
                      <a:r>
                        <a:rPr lang="fa-IR" sz="2800" dirty="0" smtClean="0">
                          <a:cs typeface="B Titr" panose="00000700000000000000" pitchFamily="2" charset="-78"/>
                        </a:rPr>
                        <a:t>موضوع پرونده قضائی</a:t>
                      </a:r>
                      <a:endParaRPr lang="en-US" sz="2800" dirty="0">
                        <a:cs typeface="B Titr" panose="00000700000000000000" pitchFamily="2" charset="-78"/>
                      </a:endParaRPr>
                    </a:p>
                  </a:txBody>
                  <a:tcPr/>
                </a:tc>
                <a:tc>
                  <a:txBody>
                    <a:bodyPr/>
                    <a:lstStyle/>
                    <a:p>
                      <a:pPr algn="ctr"/>
                      <a:endParaRPr lang="fa-IR" sz="2800" dirty="0" smtClean="0">
                        <a:cs typeface="B Titr" panose="00000700000000000000" pitchFamily="2" charset="-78"/>
                      </a:endParaRPr>
                    </a:p>
                    <a:p>
                      <a:pPr algn="ctr"/>
                      <a:r>
                        <a:rPr lang="fa-IR" sz="2800" dirty="0" smtClean="0">
                          <a:cs typeface="B Titr" panose="00000700000000000000" pitchFamily="2" charset="-78"/>
                        </a:rPr>
                        <a:t>موضوع فقهی</a:t>
                      </a:r>
                      <a:endParaRPr lang="en-US" sz="2800" dirty="0">
                        <a:cs typeface="B Titr" panose="00000700000000000000" pitchFamily="2" charset="-78"/>
                      </a:endParaRPr>
                    </a:p>
                  </a:txBody>
                  <a:tcPr/>
                </a:tc>
              </a:tr>
              <a:tr h="2571506">
                <a:tc>
                  <a:txBody>
                    <a:bodyPr/>
                    <a:lstStyle/>
                    <a:p>
                      <a:pPr algn="ctr"/>
                      <a:r>
                        <a:rPr lang="fa-IR" sz="2800" dirty="0" smtClean="0">
                          <a:cs typeface="B Titr" panose="00000700000000000000" pitchFamily="2" charset="-78"/>
                        </a:rPr>
                        <a:t>قبول معامله در محدوده همان یک تن برنج</a:t>
                      </a:r>
                      <a:r>
                        <a:rPr lang="fa-IR" sz="2800" baseline="0" dirty="0" smtClean="0">
                          <a:cs typeface="B Titr" panose="00000700000000000000" pitchFamily="2" charset="-78"/>
                        </a:rPr>
                        <a:t> اولیه و برگرداندن 9 تن برنج دیگر </a:t>
                      </a:r>
                    </a:p>
                    <a:p>
                      <a:pPr algn="ctr"/>
                      <a:r>
                        <a:rPr lang="fa-IR" sz="2800" baseline="0" dirty="0" smtClean="0">
                          <a:cs typeface="B Titr" panose="00000700000000000000" pitchFamily="2" charset="-78"/>
                        </a:rPr>
                        <a:t>اما فروشنده قبول نمی کند </a:t>
                      </a:r>
                      <a:endParaRPr lang="en-US" sz="2800" dirty="0">
                        <a:cs typeface="B Titr" panose="00000700000000000000" pitchFamily="2" charset="-78"/>
                      </a:endParaRPr>
                    </a:p>
                  </a:txBody>
                  <a:tcPr/>
                </a:tc>
                <a:tc>
                  <a:txBody>
                    <a:bodyPr/>
                    <a:lstStyle/>
                    <a:p>
                      <a:pPr algn="ctr"/>
                      <a:r>
                        <a:rPr lang="fa-IR" sz="2800" dirty="0" smtClean="0">
                          <a:cs typeface="B Titr" panose="00000700000000000000" pitchFamily="2" charset="-78"/>
                        </a:rPr>
                        <a:t>خریدار بعد از تحویل مابقی برنج متوجه می شود که 9 تُن برنج بلحاظ اوصاف و ویژگی غیر از یک تن اولیه است</a:t>
                      </a:r>
                      <a:endParaRPr lang="en-US" sz="2800" dirty="0">
                        <a:cs typeface="B Titr" panose="00000700000000000000" pitchFamily="2" charset="-78"/>
                      </a:endParaRPr>
                    </a:p>
                  </a:txBody>
                  <a:tcPr/>
                </a:tc>
                <a:tc>
                  <a:txBody>
                    <a:bodyPr/>
                    <a:lstStyle/>
                    <a:p>
                      <a:pPr algn="ctr"/>
                      <a:r>
                        <a:rPr lang="fa-IR" sz="2800" dirty="0" smtClean="0">
                          <a:cs typeface="B Titr" panose="00000700000000000000" pitchFamily="2" charset="-78"/>
                        </a:rPr>
                        <a:t>درخواست 9 تُن</a:t>
                      </a:r>
                      <a:r>
                        <a:rPr lang="fa-IR" sz="2800" baseline="0" dirty="0" smtClean="0">
                          <a:cs typeface="B Titr" panose="00000700000000000000" pitchFamily="2" charset="-78"/>
                        </a:rPr>
                        <a:t> دیگر از همان برنج </a:t>
                      </a:r>
                      <a:endParaRPr lang="en-US" sz="2800" dirty="0">
                        <a:cs typeface="B Titr" panose="00000700000000000000" pitchFamily="2" charset="-78"/>
                      </a:endParaRPr>
                    </a:p>
                  </a:txBody>
                  <a:tcPr/>
                </a:tc>
                <a:tc>
                  <a:txBody>
                    <a:bodyPr/>
                    <a:lstStyle/>
                    <a:p>
                      <a:pPr algn="ctr"/>
                      <a:r>
                        <a:rPr lang="fa-IR" sz="2800" dirty="0" smtClean="0">
                          <a:cs typeface="B Titr" panose="00000700000000000000" pitchFamily="2" charset="-78"/>
                        </a:rPr>
                        <a:t>مشاهده یک تن برنج از باب نمونه و قبول کالا با شرائط و اوصاف ملاحظه شده </a:t>
                      </a:r>
                      <a:endParaRPr lang="en-US" sz="2800" dirty="0">
                        <a:cs typeface="B Titr" panose="00000700000000000000" pitchFamily="2" charset="-78"/>
                      </a:endParaRPr>
                    </a:p>
                  </a:txBody>
                  <a:tcPr/>
                </a:tc>
                <a:tc>
                  <a:txBody>
                    <a:bodyPr/>
                    <a:lstStyle/>
                    <a:p>
                      <a:pPr algn="ctr"/>
                      <a:r>
                        <a:rPr lang="fa-IR" sz="2800" dirty="0" smtClean="0">
                          <a:cs typeface="B Titr" panose="00000700000000000000" pitchFamily="2" charset="-78"/>
                        </a:rPr>
                        <a:t>خرید 10 تُن</a:t>
                      </a:r>
                      <a:r>
                        <a:rPr lang="fa-IR" sz="2800" baseline="0" dirty="0" smtClean="0">
                          <a:cs typeface="B Titr" panose="00000700000000000000" pitchFamily="2" charset="-78"/>
                        </a:rPr>
                        <a:t> برنج </a:t>
                      </a:r>
                      <a:endParaRPr lang="en-US" sz="2800" dirty="0">
                        <a:cs typeface="B Titr" panose="00000700000000000000" pitchFamily="2" charset="-78"/>
                      </a:endParaRPr>
                    </a:p>
                  </a:txBody>
                  <a:tcPr/>
                </a:tc>
                <a:tc>
                  <a:txBody>
                    <a:bodyPr/>
                    <a:lstStyle/>
                    <a:p>
                      <a:pPr algn="ctr"/>
                      <a:r>
                        <a:rPr lang="fa-IR" sz="2800" dirty="0" smtClean="0">
                          <a:cs typeface="B Titr" panose="00000700000000000000" pitchFamily="2" charset="-78"/>
                        </a:rPr>
                        <a:t>اقسام خیارات</a:t>
                      </a:r>
                      <a:endParaRPr lang="en-US" sz="2800" dirty="0">
                        <a:cs typeface="B Titr" panose="00000700000000000000" pitchFamily="2" charset="-78"/>
                      </a:endParaRPr>
                    </a:p>
                  </a:txBody>
                  <a:tcPr/>
                </a:tc>
              </a:tr>
            </a:tbl>
          </a:graphicData>
        </a:graphic>
      </p:graphicFrame>
    </p:spTree>
    <p:extLst>
      <p:ext uri="{BB962C8B-B14F-4D97-AF65-F5344CB8AC3E}">
        <p14:creationId xmlns:p14="http://schemas.microsoft.com/office/powerpoint/2010/main" val="610061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9416" y="2060550"/>
            <a:ext cx="13407838" cy="2308324"/>
          </a:xfrm>
          <a:prstGeom prst="rect">
            <a:avLst/>
          </a:prstGeom>
        </p:spPr>
        <p:txBody>
          <a:bodyPr wrap="none">
            <a:spAutoFit/>
          </a:bodyPr>
          <a:lstStyle/>
          <a:p>
            <a:pPr algn="ctr"/>
            <a:r>
              <a:rPr lang="fa-IR" sz="4800" dirty="0" smtClean="0">
                <a:cs typeface="B Titr" panose="00000700000000000000" pitchFamily="2" charset="-78"/>
              </a:rPr>
              <a:t>شما به عنوان قاضی پرونده</a:t>
            </a:r>
          </a:p>
          <a:p>
            <a:pPr algn="ctr"/>
            <a:endParaRPr lang="fa-IR" sz="4800" dirty="0" smtClean="0">
              <a:cs typeface="B Titr" panose="00000700000000000000" pitchFamily="2" charset="-78"/>
            </a:endParaRPr>
          </a:p>
          <a:p>
            <a:pPr algn="ctr"/>
            <a:r>
              <a:rPr lang="fa-IR" sz="4800" dirty="0">
                <a:cs typeface="B Titr" panose="00000700000000000000" pitchFamily="2" charset="-78"/>
              </a:rPr>
              <a:t> </a:t>
            </a:r>
            <a:r>
              <a:rPr lang="fa-IR" sz="4800" dirty="0" smtClean="0">
                <a:cs typeface="B Titr" panose="00000700000000000000" pitchFamily="2" charset="-78"/>
              </a:rPr>
              <a:t>                                  با این </a:t>
            </a:r>
            <a:r>
              <a:rPr lang="fa-IR" sz="4800" dirty="0" smtClean="0">
                <a:cs typeface="B Titr" panose="00000700000000000000" pitchFamily="2" charset="-78"/>
              </a:rPr>
              <a:t>مسأله </a:t>
            </a:r>
            <a:r>
              <a:rPr lang="fa-IR" sz="4800" dirty="0" smtClean="0">
                <a:cs typeface="B Titr" panose="00000700000000000000" pitchFamily="2" charset="-78"/>
              </a:rPr>
              <a:t>چگونه برخورد می کنید...؟؟؟</a:t>
            </a:r>
            <a:endParaRPr lang="en-US" sz="4800" dirty="0"/>
          </a:p>
        </p:txBody>
      </p:sp>
    </p:spTree>
    <p:extLst>
      <p:ext uri="{BB962C8B-B14F-4D97-AF65-F5344CB8AC3E}">
        <p14:creationId xmlns:p14="http://schemas.microsoft.com/office/powerpoint/2010/main" val="31631329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0409" y="842328"/>
            <a:ext cx="11787201" cy="4401205"/>
          </a:xfrm>
          <a:prstGeom prst="rect">
            <a:avLst/>
          </a:prstGeom>
        </p:spPr>
        <p:txBody>
          <a:bodyPr wrap="none">
            <a:spAutoFit/>
          </a:bodyPr>
          <a:lstStyle/>
          <a:p>
            <a:pPr algn="ctr"/>
            <a:r>
              <a:rPr lang="fa-IR" sz="4000" dirty="0" smtClean="0">
                <a:cs typeface="B Titr" panose="00000700000000000000" pitchFamily="2" charset="-78"/>
              </a:rPr>
              <a:t>سوالات </a:t>
            </a:r>
          </a:p>
          <a:p>
            <a:pPr algn="ctr"/>
            <a:endParaRPr lang="fa-IR" sz="4000" dirty="0">
              <a:cs typeface="B Titr" panose="00000700000000000000" pitchFamily="2" charset="-78"/>
            </a:endParaRPr>
          </a:p>
          <a:p>
            <a:pPr algn="ctr"/>
            <a:r>
              <a:rPr lang="fa-IR" sz="4000" dirty="0" smtClean="0">
                <a:cs typeface="B Titr" panose="00000700000000000000" pitchFamily="2" charset="-78"/>
              </a:rPr>
              <a:t>1- موضوع پرونده به کدامیک از اقسام خیارات مربوط می شود؟</a:t>
            </a:r>
          </a:p>
          <a:p>
            <a:pPr algn="ctr"/>
            <a:endParaRPr lang="fa-IR" sz="4000" dirty="0">
              <a:cs typeface="B Titr" panose="00000700000000000000" pitchFamily="2" charset="-78"/>
            </a:endParaRPr>
          </a:p>
          <a:p>
            <a:pPr algn="ctr"/>
            <a:r>
              <a:rPr lang="fa-IR" sz="4000" dirty="0" smtClean="0">
                <a:cs typeface="B Titr" panose="00000700000000000000" pitchFamily="2" charset="-78"/>
              </a:rPr>
              <a:t>2- آیا با درخواست شاکی پرونده موافقت می نمائید ؟ چرا ؟</a:t>
            </a:r>
          </a:p>
          <a:p>
            <a:pPr algn="ctr"/>
            <a:endParaRPr lang="fa-IR" sz="4000" dirty="0">
              <a:cs typeface="B Titr" panose="00000700000000000000" pitchFamily="2" charset="-78"/>
            </a:endParaRPr>
          </a:p>
          <a:p>
            <a:pPr algn="ctr"/>
            <a:r>
              <a:rPr lang="fa-IR" sz="4000" dirty="0" smtClean="0">
                <a:cs typeface="B Titr" panose="00000700000000000000" pitchFamily="2" charset="-78"/>
              </a:rPr>
              <a:t>3- راهکار پرونده مذکور چیست ؟</a:t>
            </a:r>
            <a:endParaRPr lang="en-US" sz="4000" dirty="0"/>
          </a:p>
        </p:txBody>
      </p:sp>
    </p:spTree>
    <p:extLst>
      <p:ext uri="{BB962C8B-B14F-4D97-AF65-F5344CB8AC3E}">
        <p14:creationId xmlns:p14="http://schemas.microsoft.com/office/powerpoint/2010/main" val="8918104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3059" y="2179809"/>
            <a:ext cx="7473521" cy="1862048"/>
          </a:xfrm>
          <a:prstGeom prst="rect">
            <a:avLst/>
          </a:prstGeom>
        </p:spPr>
        <p:txBody>
          <a:bodyPr wrap="none">
            <a:spAutoFit/>
          </a:bodyPr>
          <a:lstStyle/>
          <a:p>
            <a:pPr algn="ctr"/>
            <a:r>
              <a:rPr lang="fa-IR" sz="11500" dirty="0" smtClean="0">
                <a:cs typeface="B Titr" panose="00000700000000000000" pitchFamily="2" charset="-78"/>
              </a:rPr>
              <a:t>فعالیت کلاسی</a:t>
            </a:r>
            <a:endParaRPr lang="en-US" sz="11500" dirty="0"/>
          </a:p>
        </p:txBody>
      </p:sp>
    </p:spTree>
    <p:extLst>
      <p:ext uri="{BB962C8B-B14F-4D97-AF65-F5344CB8AC3E}">
        <p14:creationId xmlns:p14="http://schemas.microsoft.com/office/powerpoint/2010/main" val="24473341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8491" y="1006101"/>
            <a:ext cx="10727140" cy="4247317"/>
          </a:xfrm>
          <a:prstGeom prst="rect">
            <a:avLst/>
          </a:prstGeom>
        </p:spPr>
        <p:txBody>
          <a:bodyPr wrap="square">
            <a:spAutoFit/>
          </a:bodyPr>
          <a:lstStyle/>
          <a:p>
            <a:pPr algn="ctr"/>
            <a:r>
              <a:rPr lang="fa-IR" sz="5400" dirty="0" smtClean="0">
                <a:cs typeface="B Titr" panose="00000700000000000000" pitchFamily="2" charset="-78"/>
              </a:rPr>
              <a:t>دعوت نامه دانشگاه علوم قضائی تهران </a:t>
            </a:r>
          </a:p>
          <a:p>
            <a:pPr algn="ctr"/>
            <a:endParaRPr lang="fa-IR" sz="5400" dirty="0">
              <a:cs typeface="B Titr" panose="00000700000000000000" pitchFamily="2" charset="-78"/>
            </a:endParaRPr>
          </a:p>
          <a:p>
            <a:pPr algn="ctr"/>
            <a:r>
              <a:rPr lang="fa-IR" sz="5400" dirty="0" smtClean="0">
                <a:cs typeface="B Titr" panose="00000700000000000000" pitchFamily="2" charset="-78"/>
              </a:rPr>
              <a:t>به</a:t>
            </a:r>
          </a:p>
          <a:p>
            <a:pPr algn="ctr"/>
            <a:r>
              <a:rPr lang="fa-IR" sz="5400" dirty="0" smtClean="0">
                <a:cs typeface="B Titr" panose="00000700000000000000" pitchFamily="2" charset="-78"/>
              </a:rPr>
              <a:t> </a:t>
            </a:r>
          </a:p>
          <a:p>
            <a:pPr algn="ctr"/>
            <a:r>
              <a:rPr lang="fa-IR" sz="5400" dirty="0" smtClean="0">
                <a:cs typeface="B Titr" panose="00000700000000000000" pitchFamily="2" charset="-78"/>
              </a:rPr>
              <a:t>حوزه علمیه خراسان </a:t>
            </a:r>
            <a:endParaRPr lang="en-US" sz="5400" dirty="0"/>
          </a:p>
        </p:txBody>
      </p:sp>
    </p:spTree>
    <p:extLst>
      <p:ext uri="{BB962C8B-B14F-4D97-AF65-F5344CB8AC3E}">
        <p14:creationId xmlns:p14="http://schemas.microsoft.com/office/powerpoint/2010/main" val="313387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6602" y="241826"/>
            <a:ext cx="11150221" cy="6309420"/>
          </a:xfrm>
          <a:prstGeom prst="rect">
            <a:avLst/>
          </a:prstGeom>
        </p:spPr>
        <p:txBody>
          <a:bodyPr wrap="square">
            <a:spAutoFit/>
          </a:bodyPr>
          <a:lstStyle/>
          <a:p>
            <a:pPr algn="ctr"/>
            <a:r>
              <a:rPr lang="fa-IR" sz="4000" dirty="0" smtClean="0">
                <a:cs typeface="B Titr" panose="00000700000000000000" pitchFamily="2" charset="-78"/>
              </a:rPr>
              <a:t>باسمه </a:t>
            </a:r>
            <a:r>
              <a:rPr lang="fa-IR" sz="4000" dirty="0" smtClean="0">
                <a:cs typeface="B Titr" panose="00000700000000000000" pitchFamily="2" charset="-78"/>
              </a:rPr>
              <a:t>تعالی</a:t>
            </a:r>
          </a:p>
          <a:p>
            <a:pPr algn="ctr"/>
            <a:endParaRPr lang="fa-IR" sz="4000" dirty="0" smtClean="0">
              <a:cs typeface="B Titr" panose="00000700000000000000" pitchFamily="2" charset="-78"/>
            </a:endParaRPr>
          </a:p>
          <a:p>
            <a:pPr algn="ctr"/>
            <a:r>
              <a:rPr lang="fa-IR" sz="4000" dirty="0" smtClean="0">
                <a:cs typeface="B Titr" panose="00000700000000000000" pitchFamily="2" charset="-78"/>
              </a:rPr>
              <a:t>حجت الاسلام و المسلمین.......</a:t>
            </a:r>
          </a:p>
          <a:p>
            <a:pPr algn="ctr"/>
            <a:endParaRPr lang="fa-IR" sz="4000" dirty="0">
              <a:cs typeface="B Titr" panose="00000700000000000000" pitchFamily="2" charset="-78"/>
            </a:endParaRPr>
          </a:p>
          <a:p>
            <a:pPr algn="ctr" rtl="1"/>
            <a:r>
              <a:rPr lang="fa-IR" sz="4000" dirty="0" smtClean="0">
                <a:cs typeface="B Titr" panose="00000700000000000000" pitchFamily="2" charset="-78"/>
              </a:rPr>
              <a:t>موضوع</a:t>
            </a:r>
            <a:r>
              <a:rPr lang="fa-IR" sz="4000" dirty="0" smtClean="0">
                <a:cs typeface="B Titr" panose="00000700000000000000" pitchFamily="2" charset="-78"/>
              </a:rPr>
              <a:t>: </a:t>
            </a:r>
            <a:r>
              <a:rPr lang="fa-IR" sz="4800" dirty="0" smtClean="0">
                <a:cs typeface="B Titr" panose="00000700000000000000" pitchFamily="2" charset="-78"/>
              </a:rPr>
              <a:t>نسبت فقه و حقوق </a:t>
            </a:r>
            <a:r>
              <a:rPr lang="fa-IR" sz="4800" dirty="0" smtClean="0">
                <a:cs typeface="B Titr" panose="00000700000000000000" pitchFamily="2" charset="-78"/>
              </a:rPr>
              <a:t> در نظام حقوقی ایران</a:t>
            </a:r>
            <a:endParaRPr lang="fa-IR" sz="4800" dirty="0" smtClean="0">
              <a:cs typeface="B Titr" panose="00000700000000000000" pitchFamily="2" charset="-78"/>
            </a:endParaRPr>
          </a:p>
          <a:p>
            <a:pPr algn="ctr"/>
            <a:endParaRPr lang="fa-IR" sz="4000" dirty="0">
              <a:cs typeface="B Titr" panose="00000700000000000000" pitchFamily="2" charset="-78"/>
            </a:endParaRPr>
          </a:p>
          <a:p>
            <a:pPr algn="ctr"/>
            <a:r>
              <a:rPr lang="fa-IR" sz="4000" dirty="0" smtClean="0">
                <a:cs typeface="B Titr" panose="00000700000000000000" pitchFamily="2" charset="-78"/>
              </a:rPr>
              <a:t>شرکت کنندگان در جلسه: دانشجویان ارشد و دکتری</a:t>
            </a:r>
          </a:p>
          <a:p>
            <a:pPr algn="ctr"/>
            <a:r>
              <a:rPr lang="fa-IR" sz="4000" dirty="0" smtClean="0">
                <a:cs typeface="B Titr" panose="00000700000000000000" pitchFamily="2" charset="-78"/>
              </a:rPr>
              <a:t> دانشگاه علوم قضائی تهران</a:t>
            </a:r>
          </a:p>
          <a:p>
            <a:pPr algn="ctr"/>
            <a:endParaRPr lang="fa-IR" sz="4000" dirty="0">
              <a:cs typeface="B Titr" panose="00000700000000000000" pitchFamily="2" charset="-78"/>
            </a:endParaRPr>
          </a:p>
          <a:p>
            <a:pPr algn="ctr"/>
            <a:r>
              <a:rPr lang="fa-IR" sz="4000" dirty="0" smtClean="0">
                <a:cs typeface="B Titr" panose="00000700000000000000" pitchFamily="2" charset="-78"/>
              </a:rPr>
              <a:t>زمان برگزاری جلسه: </a:t>
            </a:r>
            <a:r>
              <a:rPr lang="fa-IR" sz="4000" dirty="0" smtClean="0">
                <a:cs typeface="B Titr" panose="00000700000000000000" pitchFamily="2" charset="-78"/>
              </a:rPr>
              <a:t>7 آذرماه 1398</a:t>
            </a:r>
            <a:endParaRPr lang="en-US" sz="2000" dirty="0"/>
          </a:p>
        </p:txBody>
      </p:sp>
    </p:spTree>
    <p:extLst>
      <p:ext uri="{BB962C8B-B14F-4D97-AF65-F5344CB8AC3E}">
        <p14:creationId xmlns:p14="http://schemas.microsoft.com/office/powerpoint/2010/main" val="3458410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 calcmode="lin" valueType="num">
                                      <p:cBhvr>
                                        <p:cTn id="7" dur="1000" fill="hold"/>
                                        <p:tgtEl>
                                          <p:spTgt spid="2">
                                            <p:txEl>
                                              <p:pRg st="4" end="4"/>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4" end="4"/>
                                            </p:txEl>
                                          </p:spTgt>
                                        </p:tgtEl>
                                        <p:attrNameLst>
                                          <p:attrName>ppt_h</p:attrName>
                                        </p:attrNameLst>
                                      </p:cBhvr>
                                      <p:tavLst>
                                        <p:tav tm="0">
                                          <p:val>
                                            <p:fltVal val="0"/>
                                          </p:val>
                                        </p:tav>
                                        <p:tav tm="100000">
                                          <p:val>
                                            <p:strVal val="#ppt_h"/>
                                          </p:val>
                                        </p:tav>
                                      </p:tavLst>
                                    </p:anim>
                                    <p:anim calcmode="lin" valueType="num">
                                      <p:cBhvr>
                                        <p:cTn id="9" dur="1000" fill="hold"/>
                                        <p:tgtEl>
                                          <p:spTgt spid="2">
                                            <p:txEl>
                                              <p:pRg st="4" end="4"/>
                                            </p:txEl>
                                          </p:spTgt>
                                        </p:tgtEl>
                                        <p:attrNameLst>
                                          <p:attrName>style.rotation</p:attrName>
                                        </p:attrNameLst>
                                      </p:cBhvr>
                                      <p:tavLst>
                                        <p:tav tm="0">
                                          <p:val>
                                            <p:fltVal val="90"/>
                                          </p:val>
                                        </p:tav>
                                        <p:tav tm="100000">
                                          <p:val>
                                            <p:fltVal val="0"/>
                                          </p:val>
                                        </p:tav>
                                      </p:tavLst>
                                    </p:anim>
                                    <p:animEffect transition="in" filter="fade">
                                      <p:cBhvr>
                                        <p:cTn id="10" dur="1000"/>
                                        <p:tgtEl>
                                          <p:spTgt spid="2">
                                            <p:txEl>
                                              <p:pRg st="4" end="4"/>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animEffect transition="in" filter="barn(inVertical)">
                                      <p:cBhvr>
                                        <p:cTn id="15" dur="500"/>
                                        <p:tgtEl>
                                          <p:spTgt spid="2">
                                            <p:txEl>
                                              <p:pRg st="6" end="6"/>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2">
                                            <p:txEl>
                                              <p:pRg st="7" end="7"/>
                                            </p:txEl>
                                          </p:spTgt>
                                        </p:tgtEl>
                                        <p:attrNameLst>
                                          <p:attrName>style.visibility</p:attrName>
                                        </p:attrNameLst>
                                      </p:cBhvr>
                                      <p:to>
                                        <p:strVal val="visible"/>
                                      </p:to>
                                    </p:set>
                                    <p:animEffect transition="in" filter="barn(inVertical)">
                                      <p:cBhvr>
                                        <p:cTn id="18" dur="500"/>
                                        <p:tgtEl>
                                          <p:spTgt spid="2">
                                            <p:txEl>
                                              <p:pRg st="7" end="7"/>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6" presetClass="entr" presetSubtype="0" fill="hold" nodeType="clickEffect">
                                  <p:stCondLst>
                                    <p:cond delay="0"/>
                                  </p:stCondLst>
                                  <p:childTnLst>
                                    <p:set>
                                      <p:cBhvr>
                                        <p:cTn id="22" dur="1" fill="hold">
                                          <p:stCondLst>
                                            <p:cond delay="0"/>
                                          </p:stCondLst>
                                        </p:cTn>
                                        <p:tgtEl>
                                          <p:spTgt spid="2">
                                            <p:txEl>
                                              <p:pRg st="9" end="9"/>
                                            </p:txEl>
                                          </p:spTgt>
                                        </p:tgtEl>
                                        <p:attrNameLst>
                                          <p:attrName>style.visibility</p:attrName>
                                        </p:attrNameLst>
                                      </p:cBhvr>
                                      <p:to>
                                        <p:strVal val="visible"/>
                                      </p:to>
                                    </p:set>
                                    <p:animEffect transition="in" filter="wipe(down)">
                                      <p:cBhvr>
                                        <p:cTn id="23" dur="580">
                                          <p:stCondLst>
                                            <p:cond delay="0"/>
                                          </p:stCondLst>
                                        </p:cTn>
                                        <p:tgtEl>
                                          <p:spTgt spid="2">
                                            <p:txEl>
                                              <p:pRg st="9" end="9"/>
                                            </p:txEl>
                                          </p:spTgt>
                                        </p:tgtEl>
                                      </p:cBhvr>
                                    </p:animEffect>
                                    <p:anim calcmode="lin" valueType="num">
                                      <p:cBhvr>
                                        <p:cTn id="24" dur="1822" tmFilter="0,0; 0.14,0.36; 0.43,0.73; 0.71,0.91; 1.0,1.0">
                                          <p:stCondLst>
                                            <p:cond delay="0"/>
                                          </p:stCondLst>
                                        </p:cTn>
                                        <p:tgtEl>
                                          <p:spTgt spid="2">
                                            <p:txEl>
                                              <p:pRg st="9" end="9"/>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
                                            <p:txEl>
                                              <p:pRg st="9" end="9"/>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
                                            <p:txEl>
                                              <p:pRg st="9" end="9"/>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
                                            <p:txEl>
                                              <p:pRg st="9" end="9"/>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
                                            <p:txEl>
                                              <p:pRg st="9" end="9"/>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2">
                                            <p:txEl>
                                              <p:pRg st="9" end="9"/>
                                            </p:txEl>
                                          </p:spTgt>
                                        </p:tgtEl>
                                      </p:cBhvr>
                                      <p:to x="100000" y="60000"/>
                                    </p:animScale>
                                    <p:animScale>
                                      <p:cBhvr>
                                        <p:cTn id="30" dur="166" decel="50000">
                                          <p:stCondLst>
                                            <p:cond delay="676"/>
                                          </p:stCondLst>
                                        </p:cTn>
                                        <p:tgtEl>
                                          <p:spTgt spid="2">
                                            <p:txEl>
                                              <p:pRg st="9" end="9"/>
                                            </p:txEl>
                                          </p:spTgt>
                                        </p:tgtEl>
                                      </p:cBhvr>
                                      <p:to x="100000" y="100000"/>
                                    </p:animScale>
                                    <p:animScale>
                                      <p:cBhvr>
                                        <p:cTn id="31" dur="26">
                                          <p:stCondLst>
                                            <p:cond delay="1312"/>
                                          </p:stCondLst>
                                        </p:cTn>
                                        <p:tgtEl>
                                          <p:spTgt spid="2">
                                            <p:txEl>
                                              <p:pRg st="9" end="9"/>
                                            </p:txEl>
                                          </p:spTgt>
                                        </p:tgtEl>
                                      </p:cBhvr>
                                      <p:to x="100000" y="80000"/>
                                    </p:animScale>
                                    <p:animScale>
                                      <p:cBhvr>
                                        <p:cTn id="32" dur="166" decel="50000">
                                          <p:stCondLst>
                                            <p:cond delay="1338"/>
                                          </p:stCondLst>
                                        </p:cTn>
                                        <p:tgtEl>
                                          <p:spTgt spid="2">
                                            <p:txEl>
                                              <p:pRg st="9" end="9"/>
                                            </p:txEl>
                                          </p:spTgt>
                                        </p:tgtEl>
                                      </p:cBhvr>
                                      <p:to x="100000" y="100000"/>
                                    </p:animScale>
                                    <p:animScale>
                                      <p:cBhvr>
                                        <p:cTn id="33" dur="26">
                                          <p:stCondLst>
                                            <p:cond delay="1642"/>
                                          </p:stCondLst>
                                        </p:cTn>
                                        <p:tgtEl>
                                          <p:spTgt spid="2">
                                            <p:txEl>
                                              <p:pRg st="9" end="9"/>
                                            </p:txEl>
                                          </p:spTgt>
                                        </p:tgtEl>
                                      </p:cBhvr>
                                      <p:to x="100000" y="90000"/>
                                    </p:animScale>
                                    <p:animScale>
                                      <p:cBhvr>
                                        <p:cTn id="34" dur="166" decel="50000">
                                          <p:stCondLst>
                                            <p:cond delay="1668"/>
                                          </p:stCondLst>
                                        </p:cTn>
                                        <p:tgtEl>
                                          <p:spTgt spid="2">
                                            <p:txEl>
                                              <p:pRg st="9" end="9"/>
                                            </p:txEl>
                                          </p:spTgt>
                                        </p:tgtEl>
                                      </p:cBhvr>
                                      <p:to x="100000" y="100000"/>
                                    </p:animScale>
                                    <p:animScale>
                                      <p:cBhvr>
                                        <p:cTn id="35" dur="26">
                                          <p:stCondLst>
                                            <p:cond delay="1808"/>
                                          </p:stCondLst>
                                        </p:cTn>
                                        <p:tgtEl>
                                          <p:spTgt spid="2">
                                            <p:txEl>
                                              <p:pRg st="9" end="9"/>
                                            </p:txEl>
                                          </p:spTgt>
                                        </p:tgtEl>
                                      </p:cBhvr>
                                      <p:to x="100000" y="95000"/>
                                    </p:animScale>
                                    <p:animScale>
                                      <p:cBhvr>
                                        <p:cTn id="36" dur="166" decel="50000">
                                          <p:stCondLst>
                                            <p:cond delay="1834"/>
                                          </p:stCondLst>
                                        </p:cTn>
                                        <p:tgtEl>
                                          <p:spTgt spid="2">
                                            <p:txEl>
                                              <p:pRg st="9" end="9"/>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60561" y="1429182"/>
            <a:ext cx="8802806" cy="4154984"/>
          </a:xfrm>
          <a:prstGeom prst="rect">
            <a:avLst/>
          </a:prstGeom>
        </p:spPr>
        <p:txBody>
          <a:bodyPr wrap="square">
            <a:spAutoFit/>
          </a:bodyPr>
          <a:lstStyle/>
          <a:p>
            <a:pPr algn="ctr"/>
            <a:r>
              <a:rPr lang="fa-IR" sz="6600" dirty="0" smtClean="0">
                <a:cs typeface="B Titr" panose="00000700000000000000" pitchFamily="2" charset="-78"/>
              </a:rPr>
              <a:t>فعالیت هفتم</a:t>
            </a:r>
          </a:p>
          <a:p>
            <a:pPr algn="ctr"/>
            <a:endParaRPr lang="fa-IR" sz="6600" dirty="0" smtClean="0">
              <a:cs typeface="B Titr" panose="00000700000000000000" pitchFamily="2" charset="-78"/>
            </a:endParaRPr>
          </a:p>
          <a:p>
            <a:pPr algn="ctr"/>
            <a:r>
              <a:rPr lang="fa-IR" sz="6600" dirty="0" smtClean="0">
                <a:cs typeface="B Titr" panose="00000700000000000000" pitchFamily="2" charset="-78"/>
              </a:rPr>
              <a:t>تبیین ارتباط فقه با سائر علوم</a:t>
            </a:r>
          </a:p>
          <a:p>
            <a:pPr algn="ctr"/>
            <a:r>
              <a:rPr lang="fa-IR" sz="6600" dirty="0" smtClean="0">
                <a:cs typeface="B Titr" panose="00000700000000000000" pitchFamily="2" charset="-78"/>
              </a:rPr>
              <a:t>(علم اصول)</a:t>
            </a:r>
            <a:endParaRPr lang="en-US" sz="6600" dirty="0"/>
          </a:p>
        </p:txBody>
      </p:sp>
    </p:spTree>
    <p:extLst>
      <p:ext uri="{BB962C8B-B14F-4D97-AF65-F5344CB8AC3E}">
        <p14:creationId xmlns:p14="http://schemas.microsoft.com/office/powerpoint/2010/main" val="15231736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83876" y="937862"/>
            <a:ext cx="229550" cy="369332"/>
          </a:xfrm>
          <a:prstGeom prst="rect">
            <a:avLst/>
          </a:prstGeom>
        </p:spPr>
        <p:txBody>
          <a:bodyPr wrap="none">
            <a:spAutoFit/>
          </a:bodyPr>
          <a:lstStyle/>
          <a:p>
            <a:r>
              <a:rPr lang="fa-IR" dirty="0" smtClean="0">
                <a:cs typeface="B Titr" panose="00000700000000000000" pitchFamily="2" charset="-78"/>
              </a:rPr>
              <a:t> </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3347066414"/>
              </p:ext>
            </p:extLst>
          </p:nvPr>
        </p:nvGraphicFramePr>
        <p:xfrm>
          <a:off x="1376907" y="2179976"/>
          <a:ext cx="9281995" cy="3627120"/>
        </p:xfrm>
        <a:graphic>
          <a:graphicData uri="http://schemas.openxmlformats.org/drawingml/2006/table">
            <a:tbl>
              <a:tblPr firstRow="1" bandRow="1">
                <a:tableStyleId>{5C22544A-7EE6-4342-B048-85BDC9FD1C3A}</a:tableStyleId>
              </a:tblPr>
              <a:tblGrid>
                <a:gridCol w="6907284"/>
                <a:gridCol w="2374711"/>
              </a:tblGrid>
              <a:tr h="370840">
                <a:tc>
                  <a:txBody>
                    <a:bodyPr/>
                    <a:lstStyle/>
                    <a:p>
                      <a:pPr algn="ctr"/>
                      <a:r>
                        <a:rPr lang="fa-IR" sz="4400" kern="1200" dirty="0" smtClean="0">
                          <a:solidFill>
                            <a:schemeClr val="tx1"/>
                          </a:solidFill>
                          <a:latin typeface="+mn-lt"/>
                          <a:ea typeface="+mn-ea"/>
                          <a:cs typeface="B Titr" panose="00000700000000000000" pitchFamily="2" charset="-78"/>
                        </a:rPr>
                        <a:t>گوسفند شیرده</a:t>
                      </a:r>
                      <a:endParaRPr lang="en-US" sz="4400" kern="1200" dirty="0">
                        <a:solidFill>
                          <a:schemeClr val="tx1"/>
                        </a:solidFill>
                        <a:latin typeface="+mn-lt"/>
                        <a:ea typeface="+mn-ea"/>
                        <a:cs typeface="B Titr" panose="00000700000000000000" pitchFamily="2" charset="-78"/>
                      </a:endParaRPr>
                    </a:p>
                  </a:txBody>
                  <a:tcPr/>
                </a:tc>
                <a:tc>
                  <a:txBody>
                    <a:bodyPr/>
                    <a:lstStyle/>
                    <a:p>
                      <a:pPr algn="ctr"/>
                      <a:r>
                        <a:rPr lang="fa-IR" sz="4400" kern="1200" dirty="0" smtClean="0">
                          <a:solidFill>
                            <a:schemeClr val="tx1"/>
                          </a:solidFill>
                          <a:latin typeface="+mn-lt"/>
                          <a:ea typeface="+mn-ea"/>
                          <a:cs typeface="B Titr" panose="00000700000000000000" pitchFamily="2" charset="-78"/>
                        </a:rPr>
                        <a:t>موضوع معامله </a:t>
                      </a:r>
                      <a:endParaRPr lang="en-US" sz="4400" kern="1200" dirty="0">
                        <a:solidFill>
                          <a:schemeClr val="tx1"/>
                        </a:solidFill>
                        <a:latin typeface="+mn-lt"/>
                        <a:ea typeface="+mn-ea"/>
                        <a:cs typeface="B Titr" panose="00000700000000000000" pitchFamily="2" charset="-78"/>
                      </a:endParaRPr>
                    </a:p>
                  </a:txBody>
                  <a:tcPr/>
                </a:tc>
              </a:tr>
              <a:tr h="370840">
                <a:tc>
                  <a:txBody>
                    <a:bodyPr/>
                    <a:lstStyle/>
                    <a:p>
                      <a:pPr algn="ctr"/>
                      <a:r>
                        <a:rPr lang="fa-IR" sz="4400" dirty="0" smtClean="0">
                          <a:cs typeface="B Titr" panose="00000700000000000000" pitchFamily="2" charset="-78"/>
                        </a:rPr>
                        <a:t>گوسفند شیرده بالفعل</a:t>
                      </a:r>
                      <a:r>
                        <a:rPr lang="fa-IR" sz="4400" kern="1200" dirty="0" smtClean="0">
                          <a:solidFill>
                            <a:schemeClr val="dk1"/>
                          </a:solidFill>
                          <a:latin typeface="+mn-lt"/>
                          <a:ea typeface="+mn-ea"/>
                          <a:cs typeface="B Titr" panose="00000700000000000000" pitchFamily="2" charset="-78"/>
                        </a:rPr>
                        <a:t> شیری </a:t>
                      </a:r>
                      <a:r>
                        <a:rPr lang="fa-IR" sz="4400" dirty="0" smtClean="0">
                          <a:cs typeface="B Titr" panose="00000700000000000000" pitchFamily="2" charset="-78"/>
                        </a:rPr>
                        <a:t>ندارد</a:t>
                      </a:r>
                      <a:endParaRPr lang="en-US" sz="4400" dirty="0">
                        <a:cs typeface="B Titr" panose="00000700000000000000" pitchFamily="2" charset="-78"/>
                      </a:endParaRPr>
                    </a:p>
                  </a:txBody>
                  <a:tcPr/>
                </a:tc>
                <a:tc>
                  <a:txBody>
                    <a:bodyPr/>
                    <a:lstStyle/>
                    <a:p>
                      <a:pPr algn="ctr"/>
                      <a:r>
                        <a:rPr lang="fa-IR" sz="4400" kern="1200" dirty="0" smtClean="0">
                          <a:solidFill>
                            <a:schemeClr val="dk1"/>
                          </a:solidFill>
                          <a:latin typeface="+mn-lt"/>
                          <a:ea typeface="+mn-ea"/>
                          <a:cs typeface="B Titr" panose="00000700000000000000" pitchFamily="2" charset="-78"/>
                        </a:rPr>
                        <a:t>وضعیت</a:t>
                      </a:r>
                      <a:endParaRPr lang="en-US" sz="4400" kern="1200" dirty="0">
                        <a:solidFill>
                          <a:schemeClr val="dk1"/>
                        </a:solidFill>
                        <a:latin typeface="+mn-lt"/>
                        <a:ea typeface="+mn-ea"/>
                        <a:cs typeface="B Titr" panose="00000700000000000000" pitchFamily="2" charset="-78"/>
                      </a:endParaRPr>
                    </a:p>
                  </a:txBody>
                  <a:tcPr/>
                </a:tc>
              </a:tr>
              <a:tr h="370840">
                <a:tc>
                  <a:txBody>
                    <a:bodyPr/>
                    <a:lstStyle/>
                    <a:p>
                      <a:pPr algn="ctr"/>
                      <a:r>
                        <a:rPr lang="fa-IR" sz="4400" dirty="0" smtClean="0">
                          <a:cs typeface="B Titr" panose="00000700000000000000" pitchFamily="2" charset="-78"/>
                        </a:rPr>
                        <a:t>صحت معامله یا بطلان</a:t>
                      </a:r>
                      <a:r>
                        <a:rPr lang="fa-IR" sz="4400" baseline="0" dirty="0" smtClean="0">
                          <a:cs typeface="B Titr" panose="00000700000000000000" pitchFamily="2" charset="-78"/>
                        </a:rPr>
                        <a:t> ....؟</a:t>
                      </a:r>
                      <a:endParaRPr lang="en-US" sz="4400" dirty="0">
                        <a:cs typeface="B Titr" panose="00000700000000000000" pitchFamily="2" charset="-78"/>
                      </a:endParaRPr>
                    </a:p>
                  </a:txBody>
                  <a:tcPr/>
                </a:tc>
                <a:tc>
                  <a:txBody>
                    <a:bodyPr/>
                    <a:lstStyle/>
                    <a:p>
                      <a:pPr algn="ctr"/>
                      <a:r>
                        <a:rPr lang="fa-IR" sz="4400" kern="1200" dirty="0" smtClean="0">
                          <a:solidFill>
                            <a:schemeClr val="dk1"/>
                          </a:solidFill>
                          <a:latin typeface="+mn-lt"/>
                          <a:ea typeface="+mn-ea"/>
                          <a:cs typeface="B Titr" panose="00000700000000000000" pitchFamily="2" charset="-78"/>
                        </a:rPr>
                        <a:t>حکم معامله </a:t>
                      </a:r>
                      <a:endParaRPr lang="en-US" sz="4400" kern="1200" dirty="0">
                        <a:solidFill>
                          <a:schemeClr val="dk1"/>
                        </a:solidFill>
                        <a:latin typeface="+mn-lt"/>
                        <a:ea typeface="+mn-ea"/>
                        <a:cs typeface="B Titr" panose="00000700000000000000" pitchFamily="2" charset="-78"/>
                      </a:endParaRPr>
                    </a:p>
                  </a:txBody>
                  <a:tcPr/>
                </a:tc>
              </a:tr>
            </a:tbl>
          </a:graphicData>
        </a:graphic>
      </p:graphicFrame>
    </p:spTree>
    <p:extLst>
      <p:ext uri="{BB962C8B-B14F-4D97-AF65-F5344CB8AC3E}">
        <p14:creationId xmlns:p14="http://schemas.microsoft.com/office/powerpoint/2010/main" val="6837712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09684" y="313899"/>
            <a:ext cx="10112991" cy="7848302"/>
          </a:xfrm>
          <a:prstGeom prst="rect">
            <a:avLst/>
          </a:prstGeom>
        </p:spPr>
        <p:txBody>
          <a:bodyPr wrap="square">
            <a:spAutoFit/>
          </a:bodyPr>
          <a:lstStyle/>
          <a:p>
            <a:pPr algn="ctr"/>
            <a:endParaRPr lang="fa-IR" sz="3600" dirty="0" smtClean="0">
              <a:cs typeface="B Titr" panose="00000700000000000000" pitchFamily="2" charset="-78"/>
            </a:endParaRPr>
          </a:p>
          <a:p>
            <a:pPr algn="ctr"/>
            <a:r>
              <a:rPr lang="fa-IR" sz="6000" dirty="0" smtClean="0">
                <a:cs typeface="B Titr" panose="00000700000000000000" pitchFamily="2" charset="-78"/>
              </a:rPr>
              <a:t>فعالیت اول</a:t>
            </a:r>
          </a:p>
          <a:p>
            <a:pPr algn="ctr"/>
            <a:endParaRPr lang="fa-IR" sz="6000" dirty="0" smtClean="0">
              <a:cs typeface="B Titr" panose="00000700000000000000" pitchFamily="2" charset="-78"/>
            </a:endParaRPr>
          </a:p>
          <a:p>
            <a:pPr algn="ctr"/>
            <a:r>
              <a:rPr lang="fa-IR" sz="6000" dirty="0" smtClean="0">
                <a:cs typeface="B Titr" panose="00000700000000000000" pitchFamily="2" charset="-78"/>
              </a:rPr>
              <a:t>معادل سازی اصطلاحات فقهی به واژگان معاصر</a:t>
            </a:r>
          </a:p>
          <a:p>
            <a:pPr algn="ctr"/>
            <a:endParaRPr lang="fa-IR" sz="4000" dirty="0">
              <a:cs typeface="B Titr" panose="00000700000000000000" pitchFamily="2" charset="-78"/>
            </a:endParaRPr>
          </a:p>
          <a:p>
            <a:pPr algn="ctr"/>
            <a:endParaRPr lang="fa-IR" sz="4000" dirty="0" smtClean="0">
              <a:cs typeface="B Titr" panose="00000700000000000000" pitchFamily="2" charset="-78"/>
            </a:endParaRPr>
          </a:p>
          <a:p>
            <a:pPr algn="ctr"/>
            <a:endParaRPr lang="fa-IR" sz="4000" dirty="0" smtClean="0">
              <a:cs typeface="B Titr" panose="00000700000000000000" pitchFamily="2" charset="-78"/>
            </a:endParaRPr>
          </a:p>
          <a:p>
            <a:pPr algn="ctr"/>
            <a:endParaRPr lang="fa-IR" dirty="0">
              <a:cs typeface="B Titr" panose="00000700000000000000" pitchFamily="2" charset="-78"/>
            </a:endParaRPr>
          </a:p>
          <a:p>
            <a:pPr algn="ctr"/>
            <a:endParaRPr lang="fa-IR" dirty="0" smtClean="0">
              <a:cs typeface="B Titr" panose="00000700000000000000" pitchFamily="2" charset="-78"/>
            </a:endParaRPr>
          </a:p>
          <a:p>
            <a:pPr algn="ctr"/>
            <a:endParaRPr lang="fa-IR" dirty="0">
              <a:cs typeface="B Titr" panose="00000700000000000000" pitchFamily="2" charset="-78"/>
            </a:endParaRPr>
          </a:p>
          <a:p>
            <a:pPr algn="ctr"/>
            <a:endParaRPr lang="fa-IR" dirty="0" smtClean="0">
              <a:cs typeface="B Titr" panose="00000700000000000000" pitchFamily="2" charset="-78"/>
            </a:endParaRPr>
          </a:p>
          <a:p>
            <a:pPr algn="ctr"/>
            <a:endParaRPr lang="fa-IR" dirty="0" smtClean="0">
              <a:cs typeface="B Titr" panose="00000700000000000000" pitchFamily="2" charset="-78"/>
            </a:endParaRPr>
          </a:p>
          <a:p>
            <a:pPr algn="ctr"/>
            <a:endParaRPr lang="en-US" dirty="0"/>
          </a:p>
        </p:txBody>
      </p:sp>
    </p:spTree>
    <p:extLst>
      <p:ext uri="{BB962C8B-B14F-4D97-AF65-F5344CB8AC3E}">
        <p14:creationId xmlns:p14="http://schemas.microsoft.com/office/powerpoint/2010/main" val="12115942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81551" y="1924255"/>
            <a:ext cx="10195420" cy="1200329"/>
          </a:xfrm>
          <a:prstGeom prst="rect">
            <a:avLst/>
          </a:prstGeom>
        </p:spPr>
        <p:txBody>
          <a:bodyPr wrap="none">
            <a:spAutoFit/>
          </a:bodyPr>
          <a:lstStyle/>
          <a:p>
            <a:pPr algn="ctr"/>
            <a:r>
              <a:rPr lang="fa-IR" sz="7200" dirty="0" smtClean="0">
                <a:cs typeface="B Titr" panose="00000700000000000000" pitchFamily="2" charset="-78"/>
              </a:rPr>
              <a:t>حکم معامله: معامله صحیح است</a:t>
            </a:r>
            <a:endParaRPr lang="en-US" sz="7200" dirty="0"/>
          </a:p>
        </p:txBody>
      </p:sp>
    </p:spTree>
    <p:extLst>
      <p:ext uri="{BB962C8B-B14F-4D97-AF65-F5344CB8AC3E}">
        <p14:creationId xmlns:p14="http://schemas.microsoft.com/office/powerpoint/2010/main" val="14490424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3457" y="1893206"/>
            <a:ext cx="10508776" cy="3354765"/>
          </a:xfrm>
          <a:prstGeom prst="rect">
            <a:avLst/>
          </a:prstGeom>
        </p:spPr>
        <p:txBody>
          <a:bodyPr wrap="square">
            <a:spAutoFit/>
          </a:bodyPr>
          <a:lstStyle/>
          <a:p>
            <a:pPr algn="ctr"/>
            <a:r>
              <a:rPr lang="fa-IR" sz="4400" dirty="0" smtClean="0">
                <a:cs typeface="B Titr" panose="00000700000000000000" pitchFamily="2" charset="-78"/>
              </a:rPr>
              <a:t>تبیین صحت معامله از منظر علم اصول، </a:t>
            </a:r>
            <a:r>
              <a:rPr lang="fa-IR" sz="4400" dirty="0">
                <a:cs typeface="B Titr" panose="00000700000000000000" pitchFamily="2" charset="-78"/>
              </a:rPr>
              <a:t>مبحث </a:t>
            </a:r>
            <a:r>
              <a:rPr lang="fa-IR" sz="4400" dirty="0" smtClean="0">
                <a:cs typeface="B Titr" panose="00000700000000000000" pitchFamily="2" charset="-78"/>
              </a:rPr>
              <a:t>مشتق</a:t>
            </a:r>
          </a:p>
          <a:p>
            <a:pPr algn="ctr"/>
            <a:r>
              <a:rPr lang="fa-IR" sz="3600" dirty="0">
                <a:cs typeface="B Titr" panose="00000700000000000000" pitchFamily="2" charset="-78"/>
              </a:rPr>
              <a:t> </a:t>
            </a:r>
            <a:r>
              <a:rPr lang="fa-IR" sz="3600" dirty="0" smtClean="0">
                <a:cs typeface="B Titr" panose="00000700000000000000" pitchFamily="2" charset="-78"/>
              </a:rPr>
              <a:t>                           </a:t>
            </a:r>
          </a:p>
          <a:p>
            <a:pPr algn="ctr"/>
            <a:r>
              <a:rPr lang="fa-IR" sz="5400" dirty="0" smtClean="0">
                <a:cs typeface="B Titr" panose="00000700000000000000" pitchFamily="2" charset="-78"/>
              </a:rPr>
              <a:t>ملاک در مشتق اصولی</a:t>
            </a:r>
            <a:r>
              <a:rPr lang="fa-IR" sz="3600" dirty="0" smtClean="0">
                <a:cs typeface="B Titr" panose="00000700000000000000" pitchFamily="2" charset="-78"/>
              </a:rPr>
              <a:t>: </a:t>
            </a:r>
            <a:r>
              <a:rPr lang="fa-IR" sz="6600" dirty="0" smtClean="0">
                <a:solidFill>
                  <a:srgbClr val="00B050"/>
                </a:solidFill>
                <a:cs typeface="B Titr" panose="00000700000000000000" pitchFamily="2" charset="-78"/>
              </a:rPr>
              <a:t>متلبس  بالمبدا </a:t>
            </a:r>
            <a:endParaRPr lang="fa-IR" sz="6600" dirty="0">
              <a:solidFill>
                <a:srgbClr val="00B050"/>
              </a:solidFill>
              <a:cs typeface="B Titr" panose="00000700000000000000" pitchFamily="2" charset="-78"/>
            </a:endParaRPr>
          </a:p>
          <a:p>
            <a:pPr algn="ctr"/>
            <a:r>
              <a:rPr lang="fa-IR" sz="3600" dirty="0" smtClean="0">
                <a:cs typeface="B Titr" panose="00000700000000000000" pitchFamily="2" charset="-78"/>
              </a:rPr>
              <a:t>                                                               </a:t>
            </a:r>
            <a:r>
              <a:rPr lang="fa-IR" sz="6600" dirty="0" smtClean="0">
                <a:solidFill>
                  <a:srgbClr val="FF0000"/>
                </a:solidFill>
                <a:cs typeface="B Titr" panose="00000700000000000000" pitchFamily="2" charset="-78"/>
              </a:rPr>
              <a:t>متلبس بالفعل </a:t>
            </a:r>
            <a:endParaRPr lang="en-US" sz="6600" dirty="0">
              <a:solidFill>
                <a:srgbClr val="FF0000"/>
              </a:solidFill>
            </a:endParaRPr>
          </a:p>
        </p:txBody>
      </p:sp>
    </p:spTree>
    <p:extLst>
      <p:ext uri="{BB962C8B-B14F-4D97-AF65-F5344CB8AC3E}">
        <p14:creationId xmlns:p14="http://schemas.microsoft.com/office/powerpoint/2010/main" val="24212430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32765" y="528429"/>
            <a:ext cx="9662614" cy="5786199"/>
          </a:xfrm>
          <a:prstGeom prst="rect">
            <a:avLst/>
          </a:prstGeom>
        </p:spPr>
        <p:txBody>
          <a:bodyPr wrap="square">
            <a:spAutoFit/>
          </a:bodyPr>
          <a:lstStyle/>
          <a:p>
            <a:pPr algn="ctr"/>
            <a:r>
              <a:rPr lang="fa-IR" sz="4800" dirty="0" smtClean="0">
                <a:cs typeface="B Titr" panose="00000700000000000000" pitchFamily="2" charset="-78"/>
              </a:rPr>
              <a:t>فعالیت هشتم</a:t>
            </a:r>
            <a:endParaRPr lang="fa-IR" sz="1400" dirty="0" smtClean="0">
              <a:cs typeface="B Titr" panose="00000700000000000000" pitchFamily="2" charset="-78"/>
            </a:endParaRPr>
          </a:p>
          <a:p>
            <a:pPr algn="ctr"/>
            <a:r>
              <a:rPr lang="fa-IR" sz="4800" dirty="0" smtClean="0">
                <a:cs typeface="B Titr" panose="00000700000000000000" pitchFamily="2" charset="-78"/>
              </a:rPr>
              <a:t>نگاه انتقادی به مباحث</a:t>
            </a:r>
          </a:p>
          <a:p>
            <a:pPr algn="ctr"/>
            <a:endParaRPr lang="fa-IR" sz="4800" dirty="0">
              <a:cs typeface="B Titr" panose="00000700000000000000" pitchFamily="2" charset="-78"/>
            </a:endParaRPr>
          </a:p>
          <a:p>
            <a:pPr algn="ctr"/>
            <a:endParaRPr lang="fa-IR" sz="4000" dirty="0" smtClean="0">
              <a:cs typeface="B Titr" panose="00000700000000000000" pitchFamily="2" charset="-78"/>
            </a:endParaRPr>
          </a:p>
          <a:p>
            <a:pPr algn="ctr"/>
            <a:endParaRPr lang="fa-IR" sz="4800" dirty="0">
              <a:cs typeface="B Titr" panose="00000700000000000000" pitchFamily="2" charset="-78"/>
            </a:endParaRPr>
          </a:p>
          <a:p>
            <a:pPr algn="ctr"/>
            <a:endParaRPr lang="fa-IR" sz="4800" dirty="0" smtClean="0">
              <a:cs typeface="B Titr" panose="00000700000000000000" pitchFamily="2" charset="-78"/>
            </a:endParaRPr>
          </a:p>
          <a:p>
            <a:pPr algn="ctr"/>
            <a:endParaRPr lang="fa-IR" sz="4800" dirty="0" smtClean="0">
              <a:cs typeface="B Titr" panose="00000700000000000000" pitchFamily="2" charset="-78"/>
            </a:endParaRPr>
          </a:p>
          <a:p>
            <a:pPr algn="ctr"/>
            <a:endParaRPr lang="fa-IR" sz="2400" dirty="0" smtClean="0">
              <a:cs typeface="B Titr" panose="00000700000000000000" pitchFamily="2" charset="-78"/>
            </a:endParaRPr>
          </a:p>
          <a:p>
            <a:pPr algn="ctr"/>
            <a:r>
              <a:rPr lang="fa-IR" dirty="0" smtClean="0">
                <a:cs typeface="B Titr" panose="00000700000000000000" pitchFamily="2" charset="-78"/>
              </a:rPr>
              <a:t> </a:t>
            </a:r>
            <a:endParaRPr lang="fa-IR" dirty="0">
              <a:cs typeface="B Titr" panose="00000700000000000000" pitchFamily="2" charset="-78"/>
            </a:endParaRPr>
          </a:p>
        </p:txBody>
      </p:sp>
      <p:graphicFrame>
        <p:nvGraphicFramePr>
          <p:cNvPr id="3" name="Table 2"/>
          <p:cNvGraphicFramePr>
            <a:graphicFrameLocks noGrp="1"/>
          </p:cNvGraphicFramePr>
          <p:nvPr>
            <p:extLst>
              <p:ext uri="{D42A27DB-BD31-4B8C-83A1-F6EECF244321}">
                <p14:modId xmlns:p14="http://schemas.microsoft.com/office/powerpoint/2010/main" val="3381583355"/>
              </p:ext>
            </p:extLst>
          </p:nvPr>
        </p:nvGraphicFramePr>
        <p:xfrm>
          <a:off x="1132764" y="2275511"/>
          <a:ext cx="9662615" cy="3596640"/>
        </p:xfrm>
        <a:graphic>
          <a:graphicData uri="http://schemas.openxmlformats.org/drawingml/2006/table">
            <a:tbl>
              <a:tblPr firstRow="1" bandRow="1">
                <a:tableStyleId>{5C22544A-7EE6-4342-B048-85BDC9FD1C3A}</a:tableStyleId>
              </a:tblPr>
              <a:tblGrid>
                <a:gridCol w="3643794"/>
                <a:gridCol w="6018821"/>
              </a:tblGrid>
              <a:tr h="370840">
                <a:tc>
                  <a:txBody>
                    <a:bodyPr/>
                    <a:lstStyle/>
                    <a:p>
                      <a:pPr algn="ctr"/>
                      <a:r>
                        <a:rPr lang="fa-IR" sz="3200" dirty="0" smtClean="0">
                          <a:cs typeface="B Titr" panose="00000700000000000000" pitchFamily="2" charset="-78"/>
                        </a:rPr>
                        <a:t>نقد و بررسی</a:t>
                      </a:r>
                      <a:endParaRPr lang="en-US" sz="3200" dirty="0">
                        <a:cs typeface="B Titr" panose="00000700000000000000" pitchFamily="2" charset="-78"/>
                      </a:endParaRPr>
                    </a:p>
                  </a:txBody>
                  <a:tcPr/>
                </a:tc>
                <a:tc>
                  <a:txBody>
                    <a:bodyPr/>
                    <a:lstStyle/>
                    <a:p>
                      <a:pPr algn="ctr"/>
                      <a:r>
                        <a:rPr lang="fa-IR" sz="3200" dirty="0" smtClean="0">
                          <a:cs typeface="B Titr" panose="00000700000000000000" pitchFamily="2" charset="-78"/>
                        </a:rPr>
                        <a:t>عبارت کتاب</a:t>
                      </a:r>
                      <a:endParaRPr lang="en-US" sz="3200" dirty="0">
                        <a:cs typeface="B Titr" panose="00000700000000000000" pitchFamily="2" charset="-78"/>
                      </a:endParaRPr>
                    </a:p>
                  </a:txBody>
                  <a:tcPr/>
                </a:tc>
              </a:tr>
              <a:tr h="370840">
                <a:tc>
                  <a:txBody>
                    <a:bodyPr/>
                    <a:lstStyle/>
                    <a:p>
                      <a:pPr algn="ctr"/>
                      <a:r>
                        <a:rPr lang="fa-IR" sz="3200" dirty="0" smtClean="0">
                          <a:cs typeface="B Titr" panose="00000700000000000000" pitchFamily="2" charset="-78"/>
                        </a:rPr>
                        <a:t>ظاهرا به نظر می رسد عبارت «لکنهم لم یذکروا هنا خلافا کالسلم»</a:t>
                      </a:r>
                      <a:r>
                        <a:rPr lang="fa-IR" sz="3200" baseline="0" dirty="0" smtClean="0">
                          <a:cs typeface="B Titr" panose="00000700000000000000" pitchFamily="2" charset="-78"/>
                        </a:rPr>
                        <a:t> مغالطه ممارات باشد</a:t>
                      </a:r>
                      <a:endParaRPr lang="en-US" sz="3200" dirty="0">
                        <a:cs typeface="B Titr" panose="00000700000000000000" pitchFamily="2" charset="-78"/>
                      </a:endParaRPr>
                    </a:p>
                  </a:txBody>
                  <a:tcPr/>
                </a:tc>
                <a:tc>
                  <a:txBody>
                    <a:bodyPr/>
                    <a:lstStyle/>
                    <a:p>
                      <a:pPr algn="ctr"/>
                      <a:r>
                        <a:rPr lang="fa-IR" sz="3200" dirty="0" smtClean="0">
                          <a:cs typeface="B Titr" panose="00000700000000000000" pitchFamily="2" charset="-78"/>
                        </a:rPr>
                        <a:t>لمعه، کتاب الکفاله، ج2ص153</a:t>
                      </a:r>
                    </a:p>
                    <a:p>
                      <a:pPr algn="ctr"/>
                      <a:r>
                        <a:rPr lang="fa-IR" sz="3200" dirty="0" smtClean="0">
                          <a:cs typeface="B Titr" panose="00000700000000000000" pitchFamily="2" charset="-78"/>
                        </a:rPr>
                        <a:t>«و ینصرف الاطلاق الی التسلیم فی موضع العقد</a:t>
                      </a:r>
                      <a:r>
                        <a:rPr lang="fa-IR" sz="3200" baseline="0" dirty="0" smtClean="0">
                          <a:cs typeface="B Titr" panose="00000700000000000000" pitchFamily="2" charset="-78"/>
                        </a:rPr>
                        <a:t> لانه المفهوم عند الاطلاق.</a:t>
                      </a:r>
                    </a:p>
                    <a:p>
                      <a:pPr algn="ctr"/>
                      <a:r>
                        <a:rPr lang="fa-IR" sz="3200" baseline="0" dirty="0" smtClean="0">
                          <a:cs typeface="B Titr" panose="00000700000000000000" pitchFamily="2" charset="-78"/>
                        </a:rPr>
                        <a:t>و یشکل لو کانا فی بریه، او بلد غربه قصدهما مفارقته سریعا لکنهم لم یذکروا هنا </a:t>
                      </a:r>
                      <a:r>
                        <a:rPr lang="fa-IR" sz="3200" baseline="0" dirty="0" smtClean="0">
                          <a:solidFill>
                            <a:srgbClr val="FF0000"/>
                          </a:solidFill>
                          <a:cs typeface="B Titr" panose="00000700000000000000" pitchFamily="2" charset="-78"/>
                        </a:rPr>
                        <a:t>خلافا کالسلم</a:t>
                      </a:r>
                      <a:r>
                        <a:rPr lang="fa-IR" sz="3200" baseline="0" dirty="0" smtClean="0">
                          <a:cs typeface="B Titr" panose="00000700000000000000" pitchFamily="2" charset="-78"/>
                        </a:rPr>
                        <a:t>»</a:t>
                      </a:r>
                      <a:endParaRPr lang="en-US" sz="3200" dirty="0">
                        <a:cs typeface="B Titr" panose="00000700000000000000" pitchFamily="2" charset="-78"/>
                      </a:endParaRPr>
                    </a:p>
                  </a:txBody>
                  <a:tcPr/>
                </a:tc>
              </a:tr>
            </a:tbl>
          </a:graphicData>
        </a:graphic>
      </p:graphicFrame>
    </p:spTree>
    <p:extLst>
      <p:ext uri="{BB962C8B-B14F-4D97-AF65-F5344CB8AC3E}">
        <p14:creationId xmlns:p14="http://schemas.microsoft.com/office/powerpoint/2010/main" val="10183530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44000" y="85851"/>
            <a:ext cx="10263116" cy="6586418"/>
          </a:xfrm>
          <a:prstGeom prst="rect">
            <a:avLst/>
          </a:prstGeom>
        </p:spPr>
        <p:txBody>
          <a:bodyPr wrap="square">
            <a:spAutoFit/>
          </a:bodyPr>
          <a:lstStyle/>
          <a:p>
            <a:pPr algn="ctr"/>
            <a:r>
              <a:rPr lang="fa-IR" sz="5400" dirty="0" smtClean="0">
                <a:cs typeface="B Titr" panose="00000700000000000000" pitchFamily="2" charset="-78"/>
              </a:rPr>
              <a:t>فعالیت نهم</a:t>
            </a:r>
          </a:p>
          <a:p>
            <a:pPr algn="ctr"/>
            <a:endParaRPr lang="fa-IR" sz="5400" dirty="0">
              <a:cs typeface="B Titr" panose="00000700000000000000" pitchFamily="2" charset="-78"/>
            </a:endParaRPr>
          </a:p>
          <a:p>
            <a:pPr algn="r"/>
            <a:r>
              <a:rPr lang="fa-IR" sz="5400" dirty="0" smtClean="0">
                <a:cs typeface="B Titr" panose="00000700000000000000" pitchFamily="2" charset="-78"/>
              </a:rPr>
              <a:t>ارتقاء سطح مباحث از</a:t>
            </a:r>
          </a:p>
          <a:p>
            <a:pPr algn="ctr"/>
            <a:r>
              <a:rPr lang="fa-IR" sz="5400" dirty="0" smtClean="0">
                <a:cs typeface="B Titr" panose="00000700000000000000" pitchFamily="2" charset="-78"/>
              </a:rPr>
              <a:t> </a:t>
            </a:r>
          </a:p>
          <a:p>
            <a:pPr algn="ctr"/>
            <a:r>
              <a:rPr lang="fa-IR" sz="5400" dirty="0" smtClean="0">
                <a:cs typeface="B Titr" panose="00000700000000000000" pitchFamily="2" charset="-78"/>
              </a:rPr>
              <a:t>جزئی نگری و خرد </a:t>
            </a:r>
          </a:p>
          <a:p>
            <a:pPr algn="ctr"/>
            <a:r>
              <a:rPr lang="fa-IR" sz="5400" dirty="0" smtClean="0">
                <a:cs typeface="B Titr" panose="00000700000000000000" pitchFamily="2" charset="-78"/>
              </a:rPr>
              <a:t>به </a:t>
            </a:r>
          </a:p>
          <a:p>
            <a:pPr algn="ctr"/>
            <a:r>
              <a:rPr lang="fa-IR" sz="5400" dirty="0" smtClean="0">
                <a:cs typeface="B Titr" panose="00000700000000000000" pitchFamily="2" charset="-78"/>
              </a:rPr>
              <a:t>سطح کلان و بنکداری</a:t>
            </a:r>
            <a:endParaRPr lang="fa-IR" sz="5400" dirty="0">
              <a:cs typeface="B Titr" panose="00000700000000000000" pitchFamily="2" charset="-78"/>
            </a:endParaRPr>
          </a:p>
          <a:p>
            <a:pPr algn="ctr"/>
            <a:endParaRPr lang="fa-IR" sz="4400" dirty="0">
              <a:cs typeface="B Titr" panose="00000700000000000000" pitchFamily="2" charset="-78"/>
            </a:endParaRPr>
          </a:p>
        </p:txBody>
      </p:sp>
    </p:spTree>
    <p:extLst>
      <p:ext uri="{BB962C8B-B14F-4D97-AF65-F5344CB8AC3E}">
        <p14:creationId xmlns:p14="http://schemas.microsoft.com/office/powerpoint/2010/main" val="3515549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436701525"/>
              </p:ext>
            </p:extLst>
          </p:nvPr>
        </p:nvGraphicFramePr>
        <p:xfrm>
          <a:off x="914400" y="651427"/>
          <a:ext cx="9491259" cy="4846320"/>
        </p:xfrm>
        <a:graphic>
          <a:graphicData uri="http://schemas.openxmlformats.org/drawingml/2006/table">
            <a:tbl>
              <a:tblPr firstRow="1" bandRow="1">
                <a:tableStyleId>{5C22544A-7EE6-4342-B048-85BDC9FD1C3A}</a:tableStyleId>
              </a:tblPr>
              <a:tblGrid>
                <a:gridCol w="7858621"/>
                <a:gridCol w="1632638"/>
              </a:tblGrid>
              <a:tr h="370840">
                <a:tc>
                  <a:txBody>
                    <a:bodyPr/>
                    <a:lstStyle/>
                    <a:p>
                      <a:pPr algn="r"/>
                      <a:r>
                        <a:rPr lang="fa-IR" sz="3200" dirty="0" smtClean="0">
                          <a:cs typeface="B Titr" panose="00000700000000000000" pitchFamily="2" charset="-78"/>
                        </a:rPr>
                        <a:t>موسسه مالی</a:t>
                      </a:r>
                      <a:r>
                        <a:rPr lang="fa-IR" sz="3200" baseline="0" dirty="0" smtClean="0">
                          <a:cs typeface="B Titr" panose="00000700000000000000" pitchFamily="2" charset="-78"/>
                        </a:rPr>
                        <a:t> و اعتباری الف به موسسه مالی ب 100000 میلیارد تومان پول به مدت 20 سال قرض داده است</a:t>
                      </a:r>
                      <a:endParaRPr lang="en-US" sz="3200" dirty="0">
                        <a:cs typeface="B Titr" panose="00000700000000000000" pitchFamily="2" charset="-78"/>
                      </a:endParaRPr>
                    </a:p>
                  </a:txBody>
                  <a:tcPr/>
                </a:tc>
                <a:tc>
                  <a:txBody>
                    <a:bodyPr/>
                    <a:lstStyle/>
                    <a:p>
                      <a:pPr algn="r"/>
                      <a:r>
                        <a:rPr lang="fa-IR" sz="3200" dirty="0" smtClean="0">
                          <a:cs typeface="B Titr" panose="00000700000000000000" pitchFamily="2" charset="-78"/>
                        </a:rPr>
                        <a:t>موضوع</a:t>
                      </a:r>
                      <a:endParaRPr lang="en-US" sz="3200" dirty="0">
                        <a:cs typeface="B Titr" panose="00000700000000000000" pitchFamily="2" charset="-78"/>
                      </a:endParaRPr>
                    </a:p>
                  </a:txBody>
                  <a:tcPr/>
                </a:tc>
              </a:tr>
              <a:tr h="370840">
                <a:tc>
                  <a:txBody>
                    <a:bodyPr/>
                    <a:lstStyle/>
                    <a:p>
                      <a:pPr algn="r"/>
                      <a:r>
                        <a:rPr lang="fa-IR" sz="3200" dirty="0" smtClean="0">
                          <a:cs typeface="B Titr" panose="00000700000000000000" pitchFamily="2" charset="-78"/>
                        </a:rPr>
                        <a:t>کاهش</a:t>
                      </a:r>
                      <a:r>
                        <a:rPr lang="fa-IR" sz="3200" baseline="0" dirty="0" smtClean="0">
                          <a:cs typeface="B Titr" panose="00000700000000000000" pitchFamily="2" charset="-78"/>
                        </a:rPr>
                        <a:t> ارزش پول ملی بعد 20 سال</a:t>
                      </a:r>
                      <a:endParaRPr lang="en-US" sz="3200" dirty="0">
                        <a:cs typeface="B Titr" panose="00000700000000000000" pitchFamily="2" charset="-78"/>
                      </a:endParaRPr>
                    </a:p>
                  </a:txBody>
                  <a:tcPr/>
                </a:tc>
                <a:tc>
                  <a:txBody>
                    <a:bodyPr/>
                    <a:lstStyle/>
                    <a:p>
                      <a:pPr algn="ctr"/>
                      <a:r>
                        <a:rPr lang="fa-IR" sz="3200" dirty="0" smtClean="0">
                          <a:cs typeface="B Titr" panose="00000700000000000000" pitchFamily="2" charset="-78"/>
                        </a:rPr>
                        <a:t>مشکل</a:t>
                      </a:r>
                      <a:endParaRPr lang="en-US" sz="3200" dirty="0">
                        <a:cs typeface="B Titr" panose="00000700000000000000" pitchFamily="2" charset="-78"/>
                      </a:endParaRPr>
                    </a:p>
                  </a:txBody>
                  <a:tcPr/>
                </a:tc>
              </a:tr>
              <a:tr h="370840">
                <a:tc>
                  <a:txBody>
                    <a:bodyPr/>
                    <a:lstStyle/>
                    <a:p>
                      <a:pPr algn="r"/>
                      <a:r>
                        <a:rPr lang="fa-IR" sz="3200" dirty="0" smtClean="0">
                          <a:cs typeface="B Titr" panose="00000700000000000000" pitchFamily="2" charset="-78"/>
                        </a:rPr>
                        <a:t>پرداخت معادل 100000 میلیارد تومان :300000 میلیارد تومان</a:t>
                      </a:r>
                      <a:endParaRPr lang="en-US" sz="3200" dirty="0">
                        <a:cs typeface="B Titr" panose="00000700000000000000" pitchFamily="2" charset="-78"/>
                      </a:endParaRPr>
                    </a:p>
                  </a:txBody>
                  <a:tcPr/>
                </a:tc>
                <a:tc>
                  <a:txBody>
                    <a:bodyPr/>
                    <a:lstStyle/>
                    <a:p>
                      <a:pPr algn="ctr"/>
                      <a:r>
                        <a:rPr lang="fa-IR" sz="3200" dirty="0" smtClean="0">
                          <a:cs typeface="B Titr" panose="00000700000000000000" pitchFamily="2" charset="-78"/>
                        </a:rPr>
                        <a:t>درخواست موسسه</a:t>
                      </a:r>
                      <a:r>
                        <a:rPr lang="fa-IR" sz="3200" baseline="0" dirty="0" smtClean="0">
                          <a:cs typeface="B Titr" panose="00000700000000000000" pitchFamily="2" charset="-78"/>
                        </a:rPr>
                        <a:t> الف</a:t>
                      </a:r>
                      <a:endParaRPr lang="en-US" sz="3200" dirty="0">
                        <a:cs typeface="B Titr" panose="00000700000000000000" pitchFamily="2" charset="-78"/>
                      </a:endParaRPr>
                    </a:p>
                  </a:txBody>
                  <a:tcPr/>
                </a:tc>
              </a:tr>
              <a:tr h="370840">
                <a:tc>
                  <a:txBody>
                    <a:bodyPr/>
                    <a:lstStyle/>
                    <a:p>
                      <a:pPr algn="r"/>
                      <a:r>
                        <a:rPr lang="fa-IR" sz="3200" dirty="0" smtClean="0">
                          <a:cs typeface="B Titr" panose="00000700000000000000" pitchFamily="2" charset="-78"/>
                        </a:rPr>
                        <a:t>این درخواست ربا است</a:t>
                      </a:r>
                      <a:endParaRPr lang="en-US" sz="3200" dirty="0">
                        <a:cs typeface="B Titr" panose="00000700000000000000" pitchFamily="2" charset="-78"/>
                      </a:endParaRPr>
                    </a:p>
                  </a:txBody>
                  <a:tcPr/>
                </a:tc>
                <a:tc>
                  <a:txBody>
                    <a:bodyPr/>
                    <a:lstStyle/>
                    <a:p>
                      <a:pPr algn="ctr"/>
                      <a:r>
                        <a:rPr lang="fa-IR" sz="3200" dirty="0" smtClean="0">
                          <a:cs typeface="B Titr" panose="00000700000000000000" pitchFamily="2" charset="-78"/>
                        </a:rPr>
                        <a:t>اعتراض موسسه ب</a:t>
                      </a:r>
                      <a:endParaRPr lang="en-US" sz="3200" dirty="0">
                        <a:cs typeface="B Titr" panose="00000700000000000000" pitchFamily="2" charset="-78"/>
                      </a:endParaRPr>
                    </a:p>
                  </a:txBody>
                  <a:tcPr/>
                </a:tc>
              </a:tr>
              <a:tr h="370840">
                <a:tc>
                  <a:txBody>
                    <a:bodyPr/>
                    <a:lstStyle/>
                    <a:p>
                      <a:pPr algn="r"/>
                      <a:r>
                        <a:rPr lang="fa-IR" sz="3200" dirty="0" smtClean="0"/>
                        <a:t>؟؟؟</a:t>
                      </a:r>
                      <a:endParaRPr lang="en-US" sz="3200" dirty="0"/>
                    </a:p>
                  </a:txBody>
                  <a:tcPr/>
                </a:tc>
                <a:tc>
                  <a:txBody>
                    <a:bodyPr/>
                    <a:lstStyle/>
                    <a:p>
                      <a:pPr algn="ctr"/>
                      <a:r>
                        <a:rPr lang="fa-IR" sz="3200" kern="1200" dirty="0" smtClean="0">
                          <a:solidFill>
                            <a:schemeClr val="dk1"/>
                          </a:solidFill>
                          <a:latin typeface="+mn-lt"/>
                          <a:ea typeface="+mn-ea"/>
                          <a:cs typeface="B Titr" panose="00000700000000000000" pitchFamily="2" charset="-78"/>
                        </a:rPr>
                        <a:t>راهکار</a:t>
                      </a:r>
                      <a:endParaRPr lang="en-US" sz="3200" kern="1200" dirty="0">
                        <a:solidFill>
                          <a:schemeClr val="dk1"/>
                        </a:solidFill>
                        <a:latin typeface="+mn-lt"/>
                        <a:ea typeface="+mn-ea"/>
                        <a:cs typeface="B Titr" panose="00000700000000000000" pitchFamily="2" charset="-78"/>
                      </a:endParaRPr>
                    </a:p>
                  </a:txBody>
                  <a:tcPr/>
                </a:tc>
              </a:tr>
            </a:tbl>
          </a:graphicData>
        </a:graphic>
      </p:graphicFrame>
    </p:spTree>
    <p:extLst>
      <p:ext uri="{BB962C8B-B14F-4D97-AF65-F5344CB8AC3E}">
        <p14:creationId xmlns:p14="http://schemas.microsoft.com/office/powerpoint/2010/main" val="13231359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78317" y="2085239"/>
            <a:ext cx="8316700" cy="830997"/>
          </a:xfrm>
          <a:prstGeom prst="rect">
            <a:avLst/>
          </a:prstGeom>
        </p:spPr>
        <p:txBody>
          <a:bodyPr wrap="none">
            <a:spAutoFit/>
          </a:bodyPr>
          <a:lstStyle/>
          <a:p>
            <a:r>
              <a:rPr lang="fa-IR" sz="4800" dirty="0" smtClean="0">
                <a:cs typeface="B Titr" panose="00000700000000000000" pitchFamily="2" charset="-78"/>
              </a:rPr>
              <a:t>واحد پژوهش مدرسه علمیه عالی نواب</a:t>
            </a:r>
            <a:endParaRPr lang="en-US" sz="4800" dirty="0"/>
          </a:p>
        </p:txBody>
      </p:sp>
    </p:spTree>
    <p:extLst>
      <p:ext uri="{BB962C8B-B14F-4D97-AF65-F5344CB8AC3E}">
        <p14:creationId xmlns:p14="http://schemas.microsoft.com/office/powerpoint/2010/main" val="31014919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45707" y="801385"/>
            <a:ext cx="7438030" cy="369332"/>
          </a:xfrm>
          <a:prstGeom prst="rect">
            <a:avLst/>
          </a:prstGeom>
        </p:spPr>
        <p:txBody>
          <a:bodyPr wrap="square">
            <a:spAutoFit/>
          </a:bodyPr>
          <a:lstStyle/>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932757823"/>
              </p:ext>
            </p:extLst>
          </p:nvPr>
        </p:nvGraphicFramePr>
        <p:xfrm>
          <a:off x="307363" y="250260"/>
          <a:ext cx="11536907" cy="5943600"/>
        </p:xfrm>
        <a:graphic>
          <a:graphicData uri="http://schemas.openxmlformats.org/drawingml/2006/table">
            <a:tbl>
              <a:tblPr firstRow="1" bandRow="1">
                <a:tableStyleId>{5C22544A-7EE6-4342-B048-85BDC9FD1C3A}</a:tableStyleId>
              </a:tblPr>
              <a:tblGrid>
                <a:gridCol w="2960033"/>
                <a:gridCol w="4302877"/>
                <a:gridCol w="3321012"/>
                <a:gridCol w="952985"/>
              </a:tblGrid>
              <a:tr h="370840">
                <a:tc>
                  <a:txBody>
                    <a:bodyPr/>
                    <a:lstStyle/>
                    <a:p>
                      <a:pPr algn="ctr"/>
                      <a:r>
                        <a:rPr lang="fa-IR" sz="3600" dirty="0" smtClean="0">
                          <a:cs typeface="B Titr" panose="00000700000000000000" pitchFamily="2" charset="-78"/>
                        </a:rPr>
                        <a:t>توضیحات</a:t>
                      </a:r>
                      <a:endParaRPr lang="en-US" sz="3600" dirty="0">
                        <a:cs typeface="B Titr" panose="00000700000000000000" pitchFamily="2" charset="-78"/>
                      </a:endParaRPr>
                    </a:p>
                  </a:txBody>
                  <a:tcPr/>
                </a:tc>
                <a:tc>
                  <a:txBody>
                    <a:bodyPr/>
                    <a:lstStyle/>
                    <a:p>
                      <a:pPr algn="ctr"/>
                      <a:r>
                        <a:rPr lang="fa-IR" sz="4000" dirty="0" smtClean="0">
                          <a:cs typeface="B Titr" panose="00000700000000000000" pitchFamily="2" charset="-78"/>
                        </a:rPr>
                        <a:t>اصطلاح معاصر</a:t>
                      </a:r>
                      <a:endParaRPr lang="en-US" sz="4000" dirty="0">
                        <a:cs typeface="B Titr" panose="00000700000000000000" pitchFamily="2" charset="-78"/>
                      </a:endParaRPr>
                    </a:p>
                  </a:txBody>
                  <a:tcPr/>
                </a:tc>
                <a:tc>
                  <a:txBody>
                    <a:bodyPr/>
                    <a:lstStyle/>
                    <a:p>
                      <a:pPr algn="ctr"/>
                      <a:r>
                        <a:rPr lang="fa-IR" sz="3600" dirty="0" smtClean="0">
                          <a:cs typeface="B Titr" panose="00000700000000000000" pitchFamily="2" charset="-78"/>
                        </a:rPr>
                        <a:t>عنوان فقهی</a:t>
                      </a:r>
                      <a:endParaRPr lang="en-US" sz="3600" dirty="0">
                        <a:cs typeface="B Titr" panose="00000700000000000000" pitchFamily="2" charset="-78"/>
                      </a:endParaRPr>
                    </a:p>
                  </a:txBody>
                  <a:tcPr/>
                </a:tc>
                <a:tc>
                  <a:txBody>
                    <a:bodyPr/>
                    <a:lstStyle/>
                    <a:p>
                      <a:pPr algn="ctr"/>
                      <a:r>
                        <a:rPr lang="fa-IR" sz="2800" dirty="0" smtClean="0">
                          <a:cs typeface="B Titr" panose="00000700000000000000" pitchFamily="2" charset="-78"/>
                        </a:rPr>
                        <a:t>ردیف</a:t>
                      </a:r>
                      <a:endParaRPr lang="en-US" sz="2800" dirty="0">
                        <a:cs typeface="B Titr" panose="00000700000000000000" pitchFamily="2" charset="-78"/>
                      </a:endParaRPr>
                    </a:p>
                  </a:txBody>
                  <a:tcPr/>
                </a:tc>
              </a:tr>
              <a:tr h="370840">
                <a:tc>
                  <a:txBody>
                    <a:bodyPr/>
                    <a:lstStyle/>
                    <a:p>
                      <a:pPr algn="ctr"/>
                      <a:r>
                        <a:rPr lang="fa-IR" sz="2000" dirty="0" smtClean="0"/>
                        <a:t>***</a:t>
                      </a:r>
                      <a:endParaRPr lang="en-US" sz="2000" dirty="0"/>
                    </a:p>
                  </a:txBody>
                  <a:tcPr/>
                </a:tc>
                <a:tc>
                  <a:txBody>
                    <a:bodyPr/>
                    <a:lstStyle/>
                    <a:p>
                      <a:pPr algn="ctr"/>
                      <a:r>
                        <a:rPr lang="fa-IR" sz="3200" dirty="0" smtClean="0">
                          <a:cs typeface="B Titr" panose="00000700000000000000" pitchFamily="2" charset="-78"/>
                        </a:rPr>
                        <a:t>شغل صرافی و تصریف</a:t>
                      </a:r>
                      <a:endParaRPr lang="en-US" sz="3200" dirty="0">
                        <a:cs typeface="B Titr" panose="00000700000000000000" pitchFamily="2" charset="-78"/>
                      </a:endParaRPr>
                    </a:p>
                  </a:txBody>
                  <a:tcPr/>
                </a:tc>
                <a:tc>
                  <a:txBody>
                    <a:bodyPr/>
                    <a:lstStyle/>
                    <a:p>
                      <a:pPr marL="0" algn="ctr" defTabSz="457200" rtl="0" eaLnBrk="1" latinLnBrk="0" hangingPunct="1"/>
                      <a:r>
                        <a:rPr lang="fa-IR" sz="3200" kern="1200" dirty="0" smtClean="0">
                          <a:solidFill>
                            <a:schemeClr val="dk1"/>
                          </a:solidFill>
                          <a:latin typeface="+mn-lt"/>
                          <a:ea typeface="+mn-ea"/>
                          <a:cs typeface="B Titr" panose="00000700000000000000" pitchFamily="2" charset="-78"/>
                        </a:rPr>
                        <a:t>بیع الصرف</a:t>
                      </a:r>
                      <a:endParaRPr lang="en-US" sz="3200" kern="1200" dirty="0">
                        <a:solidFill>
                          <a:schemeClr val="dk1"/>
                        </a:solidFill>
                        <a:latin typeface="+mn-lt"/>
                        <a:ea typeface="+mn-ea"/>
                        <a:cs typeface="B Titr" panose="00000700000000000000" pitchFamily="2" charset="-78"/>
                      </a:endParaRPr>
                    </a:p>
                  </a:txBody>
                  <a:tcPr/>
                </a:tc>
                <a:tc>
                  <a:txBody>
                    <a:bodyPr/>
                    <a:lstStyle/>
                    <a:p>
                      <a:pPr algn="ctr"/>
                      <a:r>
                        <a:rPr lang="fa-IR" sz="2800" dirty="0" smtClean="0">
                          <a:cs typeface="B Titr" panose="00000700000000000000" pitchFamily="2" charset="-78"/>
                        </a:rPr>
                        <a:t>1</a:t>
                      </a:r>
                      <a:endParaRPr lang="en-US" sz="2800" dirty="0">
                        <a:cs typeface="B Titr" panose="00000700000000000000" pitchFamily="2" charset="-78"/>
                      </a:endParaRPr>
                    </a:p>
                  </a:txBody>
                  <a:tcPr/>
                </a:tc>
              </a:tr>
              <a:tr h="370840">
                <a:tc>
                  <a:txBody>
                    <a:bodyPr/>
                    <a:lstStyle/>
                    <a:p>
                      <a:pPr algn="ctr"/>
                      <a:r>
                        <a:rPr lang="fa-IR" sz="2000" dirty="0" smtClean="0"/>
                        <a:t>***</a:t>
                      </a:r>
                      <a:endParaRPr lang="en-US" sz="2000" dirty="0"/>
                    </a:p>
                  </a:txBody>
                  <a:tcPr/>
                </a:tc>
                <a:tc>
                  <a:txBody>
                    <a:bodyPr/>
                    <a:lstStyle/>
                    <a:p>
                      <a:pPr algn="ctr"/>
                      <a:r>
                        <a:rPr lang="fa-IR" sz="3200" dirty="0" smtClean="0">
                          <a:cs typeface="B Titr" panose="00000700000000000000" pitchFamily="2" charset="-78"/>
                        </a:rPr>
                        <a:t>فروش با 20</a:t>
                      </a:r>
                      <a:r>
                        <a:rPr lang="fa-IR" sz="3200" baseline="0" dirty="0" smtClean="0">
                          <a:cs typeface="B Titr" panose="00000700000000000000" pitchFamily="2" charset="-78"/>
                        </a:rPr>
                        <a:t> درصد سود</a:t>
                      </a:r>
                    </a:p>
                    <a:p>
                      <a:pPr algn="ctr"/>
                      <a:r>
                        <a:rPr lang="fa-IR" sz="3200" baseline="0" dirty="0" smtClean="0">
                          <a:cs typeface="B Titr" panose="00000700000000000000" pitchFamily="2" charset="-78"/>
                        </a:rPr>
                        <a:t>فروش به قیمت خرید</a:t>
                      </a:r>
                    </a:p>
                    <a:p>
                      <a:pPr algn="ctr"/>
                      <a:r>
                        <a:rPr lang="fa-IR" sz="3200" baseline="0" dirty="0" smtClean="0">
                          <a:cs typeface="B Titr" panose="00000700000000000000" pitchFamily="2" charset="-78"/>
                        </a:rPr>
                        <a:t>فروش زیر قیمت خرید</a:t>
                      </a:r>
                      <a:endParaRPr lang="en-US" sz="3200" dirty="0">
                        <a:cs typeface="B Titr" panose="00000700000000000000" pitchFamily="2" charset="-78"/>
                      </a:endParaRPr>
                    </a:p>
                  </a:txBody>
                  <a:tcPr/>
                </a:tc>
                <a:tc>
                  <a:txBody>
                    <a:bodyPr/>
                    <a:lstStyle/>
                    <a:p>
                      <a:pPr marL="0" algn="ctr" defTabSz="457200" rtl="0" eaLnBrk="1" latinLnBrk="0" hangingPunct="1"/>
                      <a:r>
                        <a:rPr lang="fa-IR" sz="3200" kern="1200" dirty="0" smtClean="0">
                          <a:solidFill>
                            <a:schemeClr val="dk1"/>
                          </a:solidFill>
                          <a:latin typeface="+mn-lt"/>
                          <a:ea typeface="+mn-ea"/>
                          <a:cs typeface="B Titr" panose="00000700000000000000" pitchFamily="2" charset="-78"/>
                        </a:rPr>
                        <a:t>تقسیم بیع به مرابحه</a:t>
                      </a:r>
                    </a:p>
                    <a:p>
                      <a:pPr marL="0" algn="ctr" defTabSz="457200" rtl="0" eaLnBrk="1" latinLnBrk="0" hangingPunct="1"/>
                      <a:r>
                        <a:rPr lang="fa-IR" sz="3200" kern="1200" dirty="0" smtClean="0">
                          <a:solidFill>
                            <a:schemeClr val="dk1"/>
                          </a:solidFill>
                          <a:latin typeface="+mn-lt"/>
                          <a:ea typeface="+mn-ea"/>
                          <a:cs typeface="B Titr" panose="00000700000000000000" pitchFamily="2" charset="-78"/>
                        </a:rPr>
                        <a:t>تولیه</a:t>
                      </a:r>
                      <a:r>
                        <a:rPr lang="en-US" sz="3200" kern="1200" dirty="0" smtClean="0">
                          <a:solidFill>
                            <a:schemeClr val="dk1"/>
                          </a:solidFill>
                          <a:latin typeface="+mn-lt"/>
                          <a:ea typeface="+mn-ea"/>
                          <a:cs typeface="B Titr" panose="00000700000000000000" pitchFamily="2" charset="-78"/>
                        </a:rPr>
                        <a:t>    </a:t>
                      </a:r>
                      <a:r>
                        <a:rPr lang="fa-IR" sz="3200" kern="1200" dirty="0" smtClean="0">
                          <a:solidFill>
                            <a:schemeClr val="dk1"/>
                          </a:solidFill>
                          <a:latin typeface="+mn-lt"/>
                          <a:ea typeface="+mn-ea"/>
                          <a:cs typeface="B Titr" panose="00000700000000000000" pitchFamily="2" charset="-78"/>
                        </a:rPr>
                        <a:t>                                        مواضعه      </a:t>
                      </a:r>
                      <a:endParaRPr lang="en-US" sz="3200" kern="1200" dirty="0">
                        <a:solidFill>
                          <a:schemeClr val="dk1"/>
                        </a:solidFill>
                        <a:latin typeface="+mn-lt"/>
                        <a:ea typeface="+mn-ea"/>
                        <a:cs typeface="B Titr" panose="00000700000000000000" pitchFamily="2" charset="-78"/>
                      </a:endParaRPr>
                    </a:p>
                  </a:txBody>
                  <a:tcPr/>
                </a:tc>
                <a:tc>
                  <a:txBody>
                    <a:bodyPr/>
                    <a:lstStyle/>
                    <a:p>
                      <a:pPr algn="ctr"/>
                      <a:r>
                        <a:rPr lang="fa-IR" sz="2800" dirty="0" smtClean="0">
                          <a:cs typeface="B Titr" panose="00000700000000000000" pitchFamily="2" charset="-78"/>
                        </a:rPr>
                        <a:t>2</a:t>
                      </a:r>
                      <a:endParaRPr lang="en-US" sz="2800" dirty="0">
                        <a:cs typeface="B Titr" panose="00000700000000000000" pitchFamily="2" charset="-78"/>
                      </a:endParaRPr>
                    </a:p>
                  </a:txBody>
                  <a:tcPr/>
                </a:tc>
              </a:tr>
              <a:tr h="370840">
                <a:tc>
                  <a:txBody>
                    <a:bodyPr/>
                    <a:lstStyle/>
                    <a:p>
                      <a:pPr algn="ctr"/>
                      <a:r>
                        <a:rPr lang="fa-IR" sz="3200" kern="1200" dirty="0" smtClean="0">
                          <a:solidFill>
                            <a:schemeClr val="dk1"/>
                          </a:solidFill>
                          <a:latin typeface="+mn-lt"/>
                          <a:ea typeface="+mn-ea"/>
                          <a:cs typeface="B Titr" panose="00000700000000000000" pitchFamily="2" charset="-78"/>
                        </a:rPr>
                        <a:t>پرداخت اینترنتی قیمت و ارسال کالا در مدت معینی به مشتری </a:t>
                      </a:r>
                      <a:endParaRPr lang="en-US" sz="3200" kern="1200" dirty="0">
                        <a:solidFill>
                          <a:schemeClr val="dk1"/>
                        </a:solidFill>
                        <a:latin typeface="+mn-lt"/>
                        <a:ea typeface="+mn-ea"/>
                        <a:cs typeface="B Titr" panose="00000700000000000000" pitchFamily="2" charset="-78"/>
                      </a:endParaRPr>
                    </a:p>
                  </a:txBody>
                  <a:tcPr/>
                </a:tc>
                <a:tc>
                  <a:txBody>
                    <a:bodyPr/>
                    <a:lstStyle/>
                    <a:p>
                      <a:pPr algn="ctr"/>
                      <a:endParaRPr lang="en-US" sz="3200" dirty="0" smtClean="0">
                        <a:cs typeface="B Titr" panose="00000700000000000000" pitchFamily="2" charset="-78"/>
                      </a:endParaRPr>
                    </a:p>
                    <a:p>
                      <a:pPr algn="ctr"/>
                      <a:r>
                        <a:rPr lang="fa-IR" sz="3200" dirty="0" smtClean="0">
                          <a:cs typeface="B Titr" panose="00000700000000000000" pitchFamily="2" charset="-78"/>
                        </a:rPr>
                        <a:t>خرید های اینترنتی</a:t>
                      </a:r>
                      <a:endParaRPr lang="en-US" sz="3200" dirty="0">
                        <a:cs typeface="B Titr" panose="00000700000000000000" pitchFamily="2" charset="-78"/>
                      </a:endParaRPr>
                    </a:p>
                  </a:txBody>
                  <a:tcPr/>
                </a:tc>
                <a:tc>
                  <a:txBody>
                    <a:bodyPr/>
                    <a:lstStyle/>
                    <a:p>
                      <a:pPr marL="0" algn="ctr" defTabSz="457200" rtl="0" eaLnBrk="1" latinLnBrk="0" hangingPunct="1"/>
                      <a:r>
                        <a:rPr lang="fa-IR" sz="3200" kern="1200" dirty="0" smtClean="0">
                          <a:solidFill>
                            <a:schemeClr val="dk1"/>
                          </a:solidFill>
                          <a:latin typeface="+mn-lt"/>
                          <a:ea typeface="+mn-ea"/>
                          <a:cs typeface="B Titr" panose="00000700000000000000" pitchFamily="2" charset="-78"/>
                        </a:rPr>
                        <a:t>بیع السلف                         </a:t>
                      </a:r>
                      <a:r>
                        <a:rPr lang="fa-IR" sz="2800" kern="1200" dirty="0" smtClean="0">
                          <a:solidFill>
                            <a:schemeClr val="dk1"/>
                          </a:solidFill>
                          <a:latin typeface="+mn-lt"/>
                          <a:ea typeface="+mn-ea"/>
                          <a:cs typeface="B Titr" panose="00000700000000000000" pitchFamily="2" charset="-78"/>
                        </a:rPr>
                        <a:t>(ثمن نقد و مثمن نسیه)</a:t>
                      </a:r>
                      <a:endParaRPr lang="en-US" sz="2800" kern="1200" dirty="0">
                        <a:solidFill>
                          <a:schemeClr val="dk1"/>
                        </a:solidFill>
                        <a:latin typeface="+mn-lt"/>
                        <a:ea typeface="+mn-ea"/>
                        <a:cs typeface="B Titr" panose="00000700000000000000" pitchFamily="2" charset="-78"/>
                      </a:endParaRPr>
                    </a:p>
                  </a:txBody>
                  <a:tcPr/>
                </a:tc>
                <a:tc>
                  <a:txBody>
                    <a:bodyPr/>
                    <a:lstStyle/>
                    <a:p>
                      <a:pPr algn="ctr"/>
                      <a:r>
                        <a:rPr lang="fa-IR" sz="2800" dirty="0" smtClean="0">
                          <a:cs typeface="B Titr" panose="00000700000000000000" pitchFamily="2" charset="-78"/>
                        </a:rPr>
                        <a:t>3</a:t>
                      </a:r>
                      <a:endParaRPr lang="en-US" sz="2800" dirty="0">
                        <a:cs typeface="B Titr" panose="00000700000000000000" pitchFamily="2" charset="-78"/>
                      </a:endParaRPr>
                    </a:p>
                  </a:txBody>
                  <a:tcPr/>
                </a:tc>
              </a:tr>
              <a:tr h="370840">
                <a:tc>
                  <a:txBody>
                    <a:bodyPr/>
                    <a:lstStyle/>
                    <a:p>
                      <a:pPr algn="ctr"/>
                      <a:r>
                        <a:rPr lang="fa-IR" sz="2000" dirty="0" smtClean="0"/>
                        <a:t>***</a:t>
                      </a:r>
                      <a:endParaRPr lang="en-US" sz="2000" dirty="0"/>
                    </a:p>
                  </a:txBody>
                  <a:tcPr/>
                </a:tc>
                <a:tc>
                  <a:txBody>
                    <a:bodyPr/>
                    <a:lstStyle/>
                    <a:p>
                      <a:pPr algn="ctr"/>
                      <a:r>
                        <a:rPr lang="fa-IR" sz="3200" dirty="0" smtClean="0">
                          <a:cs typeface="B Titr" panose="00000700000000000000" pitchFamily="2" charset="-78"/>
                        </a:rPr>
                        <a:t>واحد سرپرستی در محاکم قضائی (دادگاه</a:t>
                      </a:r>
                      <a:r>
                        <a:rPr lang="fa-IR" sz="2400" dirty="0" smtClean="0">
                          <a:cs typeface="B Titr" panose="00000700000000000000" pitchFamily="2" charset="-78"/>
                        </a:rPr>
                        <a:t>)</a:t>
                      </a:r>
                      <a:endParaRPr lang="en-US" sz="2400" dirty="0">
                        <a:cs typeface="B Titr" panose="00000700000000000000" pitchFamily="2" charset="-78"/>
                      </a:endParaRPr>
                    </a:p>
                  </a:txBody>
                  <a:tcPr/>
                </a:tc>
                <a:tc>
                  <a:txBody>
                    <a:bodyPr/>
                    <a:lstStyle/>
                    <a:p>
                      <a:pPr marL="0" algn="ctr" defTabSz="457200" rtl="0" eaLnBrk="1" latinLnBrk="0" hangingPunct="1"/>
                      <a:r>
                        <a:rPr lang="fa-IR" sz="3200" kern="1200" dirty="0" smtClean="0">
                          <a:solidFill>
                            <a:schemeClr val="dk1"/>
                          </a:solidFill>
                          <a:latin typeface="+mn-lt"/>
                          <a:ea typeface="+mn-ea"/>
                          <a:cs typeface="B Titr" panose="00000700000000000000" pitchFamily="2" charset="-78"/>
                        </a:rPr>
                        <a:t>کتاب الحجر</a:t>
                      </a:r>
                      <a:endParaRPr lang="en-US" sz="3200" kern="1200" dirty="0">
                        <a:solidFill>
                          <a:schemeClr val="dk1"/>
                        </a:solidFill>
                        <a:latin typeface="+mn-lt"/>
                        <a:ea typeface="+mn-ea"/>
                        <a:cs typeface="B Titr" panose="00000700000000000000" pitchFamily="2" charset="-78"/>
                      </a:endParaRPr>
                    </a:p>
                  </a:txBody>
                  <a:tcPr/>
                </a:tc>
                <a:tc>
                  <a:txBody>
                    <a:bodyPr/>
                    <a:lstStyle/>
                    <a:p>
                      <a:pPr algn="ctr"/>
                      <a:r>
                        <a:rPr lang="en-US" sz="2800" kern="1200" dirty="0" smtClean="0">
                          <a:solidFill>
                            <a:schemeClr val="dk1"/>
                          </a:solidFill>
                          <a:latin typeface="+mn-lt"/>
                          <a:ea typeface="+mn-ea"/>
                          <a:cs typeface="B Titr" panose="00000700000000000000" pitchFamily="2" charset="-78"/>
                        </a:rPr>
                        <a:t>4</a:t>
                      </a:r>
                      <a:endParaRPr lang="en-US" sz="2800" kern="1200" dirty="0">
                        <a:solidFill>
                          <a:schemeClr val="dk1"/>
                        </a:solidFill>
                        <a:latin typeface="+mn-lt"/>
                        <a:ea typeface="+mn-ea"/>
                        <a:cs typeface="B Titr" panose="00000700000000000000" pitchFamily="2" charset="-78"/>
                      </a:endParaRPr>
                    </a:p>
                  </a:txBody>
                  <a:tcPr/>
                </a:tc>
              </a:tr>
            </a:tbl>
          </a:graphicData>
        </a:graphic>
      </p:graphicFrame>
    </p:spTree>
    <p:extLst>
      <p:ext uri="{BB962C8B-B14F-4D97-AF65-F5344CB8AC3E}">
        <p14:creationId xmlns:p14="http://schemas.microsoft.com/office/powerpoint/2010/main" val="23851705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5003" y="177421"/>
            <a:ext cx="11922826" cy="5724644"/>
          </a:xfrm>
          <a:prstGeom prst="rect">
            <a:avLst/>
          </a:prstGeom>
        </p:spPr>
        <p:txBody>
          <a:bodyPr wrap="square">
            <a:spAutoFit/>
          </a:bodyPr>
          <a:lstStyle/>
          <a:p>
            <a:pPr algn="ctr"/>
            <a:endParaRPr lang="fa-IR" sz="4000" dirty="0" smtClean="0">
              <a:cs typeface="B Titr" panose="00000700000000000000" pitchFamily="2" charset="-78"/>
            </a:endParaRPr>
          </a:p>
          <a:p>
            <a:pPr algn="ctr"/>
            <a:endParaRPr lang="fa-IR" sz="4000" dirty="0">
              <a:cs typeface="B Titr" panose="00000700000000000000" pitchFamily="2" charset="-78"/>
            </a:endParaRPr>
          </a:p>
          <a:p>
            <a:pPr algn="ctr"/>
            <a:endParaRPr lang="fa-IR" sz="4000" dirty="0" smtClean="0">
              <a:cs typeface="B Titr" panose="00000700000000000000" pitchFamily="2" charset="-78"/>
            </a:endParaRPr>
          </a:p>
          <a:p>
            <a:pPr algn="ctr"/>
            <a:r>
              <a:rPr lang="fa-IR" sz="6000" dirty="0" smtClean="0">
                <a:cs typeface="B Titr" panose="00000700000000000000" pitchFamily="2" charset="-78"/>
              </a:rPr>
              <a:t>فعالیت دوم</a:t>
            </a:r>
            <a:endParaRPr lang="fa-IR" sz="3600" dirty="0" smtClean="0">
              <a:cs typeface="B Titr" panose="00000700000000000000" pitchFamily="2" charset="-78"/>
            </a:endParaRPr>
          </a:p>
          <a:p>
            <a:pPr algn="ctr"/>
            <a:endParaRPr lang="fa-IR" sz="1600" dirty="0">
              <a:cs typeface="B Titr" panose="00000700000000000000" pitchFamily="2" charset="-78"/>
            </a:endParaRPr>
          </a:p>
          <a:p>
            <a:pPr algn="ctr"/>
            <a:r>
              <a:rPr lang="fa-IR" sz="5400" dirty="0" smtClean="0">
                <a:cs typeface="B Titr" panose="00000700000000000000" pitchFamily="2" charset="-78"/>
              </a:rPr>
              <a:t>ذکر مثالهای کاربردی برای موضوعات فقهی</a:t>
            </a:r>
          </a:p>
          <a:p>
            <a:pPr algn="ctr"/>
            <a:endParaRPr lang="fa-IR" sz="4000" dirty="0" smtClean="0">
              <a:cs typeface="B Titr" panose="00000700000000000000" pitchFamily="2" charset="-78"/>
            </a:endParaRPr>
          </a:p>
          <a:p>
            <a:pPr algn="ctr"/>
            <a:endParaRPr lang="fa-IR" sz="4000" dirty="0" smtClean="0">
              <a:cs typeface="B Titr" panose="00000700000000000000" pitchFamily="2" charset="-78"/>
            </a:endParaRPr>
          </a:p>
          <a:p>
            <a:pPr algn="ctr"/>
            <a:endParaRPr lang="fa-IR" dirty="0" smtClean="0">
              <a:cs typeface="B Titr" panose="00000700000000000000" pitchFamily="2" charset="-78"/>
            </a:endParaRPr>
          </a:p>
          <a:p>
            <a:pPr algn="ctr"/>
            <a:endParaRPr lang="en-US" dirty="0"/>
          </a:p>
        </p:txBody>
      </p:sp>
    </p:spTree>
    <p:extLst>
      <p:ext uri="{BB962C8B-B14F-4D97-AF65-F5344CB8AC3E}">
        <p14:creationId xmlns:p14="http://schemas.microsoft.com/office/powerpoint/2010/main" val="31293856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180197451"/>
              </p:ext>
            </p:extLst>
          </p:nvPr>
        </p:nvGraphicFramePr>
        <p:xfrm>
          <a:off x="1050878" y="0"/>
          <a:ext cx="10467832" cy="6127501"/>
        </p:xfrm>
        <a:graphic>
          <a:graphicData uri="http://schemas.openxmlformats.org/drawingml/2006/table">
            <a:tbl>
              <a:tblPr firstRow="1" bandRow="1">
                <a:tableStyleId>{5C22544A-7EE6-4342-B048-85BDC9FD1C3A}</a:tableStyleId>
              </a:tblPr>
              <a:tblGrid>
                <a:gridCol w="7527087"/>
                <a:gridCol w="2940745"/>
              </a:tblGrid>
              <a:tr h="635168">
                <a:tc>
                  <a:txBody>
                    <a:bodyPr/>
                    <a:lstStyle/>
                    <a:p>
                      <a:pPr algn="ctr"/>
                      <a:r>
                        <a:rPr lang="fa-IR" sz="3200" dirty="0" smtClean="0">
                          <a:cs typeface="B Titr" panose="00000700000000000000" pitchFamily="2" charset="-78"/>
                        </a:rPr>
                        <a:t>مثال</a:t>
                      </a:r>
                      <a:endParaRPr lang="en-US" sz="3200" dirty="0">
                        <a:cs typeface="B Titr" panose="00000700000000000000" pitchFamily="2" charset="-78"/>
                      </a:endParaRPr>
                    </a:p>
                  </a:txBody>
                  <a:tcPr/>
                </a:tc>
                <a:tc>
                  <a:txBody>
                    <a:bodyPr/>
                    <a:lstStyle/>
                    <a:p>
                      <a:pPr algn="ctr"/>
                      <a:r>
                        <a:rPr lang="fa-IR" sz="3200" dirty="0" smtClean="0">
                          <a:cs typeface="B Titr" panose="00000700000000000000" pitchFamily="2" charset="-78"/>
                        </a:rPr>
                        <a:t>مساله</a:t>
                      </a:r>
                      <a:r>
                        <a:rPr lang="fa-IR" sz="3200" baseline="0" dirty="0" smtClean="0">
                          <a:cs typeface="B Titr" panose="00000700000000000000" pitchFamily="2" charset="-78"/>
                        </a:rPr>
                        <a:t> فقهی</a:t>
                      </a:r>
                      <a:endParaRPr lang="en-US" sz="3200" dirty="0">
                        <a:cs typeface="B Titr" panose="00000700000000000000" pitchFamily="2" charset="-78"/>
                      </a:endParaRPr>
                    </a:p>
                  </a:txBody>
                  <a:tcPr/>
                </a:tc>
              </a:tr>
              <a:tr h="5492333">
                <a:tc>
                  <a:txBody>
                    <a:bodyPr/>
                    <a:lstStyle/>
                    <a:p>
                      <a:pPr algn="ctr"/>
                      <a:r>
                        <a:rPr lang="fa-IR" sz="3200" kern="1200" dirty="0" smtClean="0">
                          <a:solidFill>
                            <a:schemeClr val="dk1"/>
                          </a:solidFill>
                          <a:latin typeface="+mn-lt"/>
                          <a:ea typeface="+mn-ea"/>
                          <a:cs typeface="B Titr" panose="00000700000000000000" pitchFamily="2" charset="-78"/>
                        </a:rPr>
                        <a:t>در اسفند 97 از طریق سایت ایران خودرو جهت ثبت نام ماشین تیبا اقدام و مبلغ 18 میلیون تومان پرداخت شد. طبق متن قرارداد تحویل وسیله نقلیه 7 ماه بعد در مهرماه 98 بعد از پرداخت مابقی مبلغ باقیمانده به قیمت روز می باشد. دو ماه بعد پیشنهادی از طرف یکی از دوستان مطرح شد که ماشین مذکور را به وی بفروشم و در مقام خرید خودرو برآمد. حال سوال این است : فروش وسیله نقلیه مذکور که هنوز به بنده تحویل داده نشده و قیمت آن به طور کامل پرداخت نگردیده به دیگری چه حکمی دارد...؟؟؟  </a:t>
                      </a:r>
                      <a:endParaRPr lang="en-US" sz="3200" kern="1200" dirty="0">
                        <a:solidFill>
                          <a:schemeClr val="dk1"/>
                        </a:solidFill>
                        <a:latin typeface="+mn-lt"/>
                        <a:ea typeface="+mn-ea"/>
                        <a:cs typeface="B Titr" panose="00000700000000000000" pitchFamily="2" charset="-78"/>
                      </a:endParaRPr>
                    </a:p>
                  </a:txBody>
                  <a:tcPr/>
                </a:tc>
                <a:tc>
                  <a:txBody>
                    <a:bodyPr/>
                    <a:lstStyle/>
                    <a:p>
                      <a:pPr algn="ctr"/>
                      <a:endParaRPr lang="fa-IR" sz="2800" dirty="0" smtClean="0">
                        <a:cs typeface="B Titr" panose="00000700000000000000" pitchFamily="2" charset="-78"/>
                      </a:endParaRPr>
                    </a:p>
                    <a:p>
                      <a:pPr algn="ctr"/>
                      <a:endParaRPr lang="fa-IR" sz="2800" dirty="0" smtClean="0">
                        <a:cs typeface="B Titr" panose="00000700000000000000" pitchFamily="2" charset="-78"/>
                      </a:endParaRPr>
                    </a:p>
                    <a:p>
                      <a:pPr algn="ctr"/>
                      <a:endParaRPr lang="fa-IR" sz="2800" dirty="0" smtClean="0">
                        <a:cs typeface="B Titr" panose="00000700000000000000" pitchFamily="2" charset="-78"/>
                      </a:endParaRPr>
                    </a:p>
                    <a:p>
                      <a:pPr algn="ctr"/>
                      <a:endParaRPr lang="fa-IR" sz="2800" dirty="0" smtClean="0">
                        <a:cs typeface="B Titr" panose="00000700000000000000" pitchFamily="2" charset="-78"/>
                      </a:endParaRPr>
                    </a:p>
                    <a:p>
                      <a:pPr algn="ctr"/>
                      <a:r>
                        <a:rPr lang="fa-IR" sz="3200" dirty="0" smtClean="0">
                          <a:cs typeface="B Titr" panose="00000700000000000000" pitchFamily="2" charset="-78"/>
                        </a:rPr>
                        <a:t>حکم معامله</a:t>
                      </a:r>
                    </a:p>
                    <a:p>
                      <a:pPr algn="ctr"/>
                      <a:r>
                        <a:rPr lang="fa-IR" sz="3200" dirty="0" smtClean="0">
                          <a:cs typeface="B Titr" panose="00000700000000000000" pitchFamily="2" charset="-78"/>
                        </a:rPr>
                        <a:t> کالا قبل از قبض</a:t>
                      </a:r>
                      <a:endParaRPr lang="en-US" sz="3200" dirty="0">
                        <a:cs typeface="B Titr" panose="00000700000000000000" pitchFamily="2" charset="-78"/>
                      </a:endParaRPr>
                    </a:p>
                  </a:txBody>
                  <a:tcPr/>
                </a:tc>
              </a:tr>
            </a:tbl>
          </a:graphicData>
        </a:graphic>
      </p:graphicFrame>
    </p:spTree>
    <p:extLst>
      <p:ext uri="{BB962C8B-B14F-4D97-AF65-F5344CB8AC3E}">
        <p14:creationId xmlns:p14="http://schemas.microsoft.com/office/powerpoint/2010/main" val="18762679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9393" y="255474"/>
            <a:ext cx="10414660" cy="3108543"/>
          </a:xfrm>
          <a:prstGeom prst="rect">
            <a:avLst/>
          </a:prstGeom>
        </p:spPr>
        <p:txBody>
          <a:bodyPr wrap="square">
            <a:spAutoFit/>
          </a:bodyPr>
          <a:lstStyle/>
          <a:p>
            <a:pPr algn="ctr" rtl="1"/>
            <a:r>
              <a:rPr lang="fa-IR" sz="5400" dirty="0" smtClean="0">
                <a:cs typeface="B Titr" panose="00000700000000000000" pitchFamily="2" charset="-78"/>
              </a:rPr>
              <a:t>فعالیت سوم</a:t>
            </a:r>
          </a:p>
          <a:p>
            <a:pPr algn="ctr" rtl="1"/>
            <a:endParaRPr lang="fa-IR" sz="4800" dirty="0" smtClean="0">
              <a:cs typeface="B Titr" panose="00000700000000000000" pitchFamily="2" charset="-78"/>
            </a:endParaRPr>
          </a:p>
          <a:p>
            <a:pPr algn="ctr"/>
            <a:r>
              <a:rPr lang="fa-IR" sz="4800" dirty="0" smtClean="0">
                <a:cs typeface="B Titr" panose="00000700000000000000" pitchFamily="2" charset="-78"/>
              </a:rPr>
              <a:t>ذکر </a:t>
            </a:r>
            <a:r>
              <a:rPr lang="fa-IR" sz="4800" dirty="0" smtClean="0">
                <a:cs typeface="B Titr" panose="00000700000000000000" pitchFamily="2" charset="-78"/>
              </a:rPr>
              <a:t>مواد قانونی مرتبط با مبحث فقهی</a:t>
            </a:r>
          </a:p>
          <a:p>
            <a:pPr algn="ctr"/>
            <a:endParaRPr lang="en-US" sz="4000" dirty="0"/>
          </a:p>
        </p:txBody>
      </p:sp>
      <p:graphicFrame>
        <p:nvGraphicFramePr>
          <p:cNvPr id="3" name="Table 2"/>
          <p:cNvGraphicFramePr>
            <a:graphicFrameLocks noGrp="1"/>
          </p:cNvGraphicFramePr>
          <p:nvPr>
            <p:extLst>
              <p:ext uri="{D42A27DB-BD31-4B8C-83A1-F6EECF244321}">
                <p14:modId xmlns:p14="http://schemas.microsoft.com/office/powerpoint/2010/main" val="3690354202"/>
              </p:ext>
            </p:extLst>
          </p:nvPr>
        </p:nvGraphicFramePr>
        <p:xfrm>
          <a:off x="773404" y="2921331"/>
          <a:ext cx="10126638" cy="3495246"/>
        </p:xfrm>
        <a:graphic>
          <a:graphicData uri="http://schemas.openxmlformats.org/drawingml/2006/table">
            <a:tbl>
              <a:tblPr firstRow="1" bandRow="1">
                <a:tableStyleId>{5C22544A-7EE6-4342-B048-85BDC9FD1C3A}</a:tableStyleId>
              </a:tblPr>
              <a:tblGrid>
                <a:gridCol w="6168787"/>
                <a:gridCol w="3070747"/>
                <a:gridCol w="887104"/>
              </a:tblGrid>
              <a:tr h="708170">
                <a:tc>
                  <a:txBody>
                    <a:bodyPr/>
                    <a:lstStyle/>
                    <a:p>
                      <a:pPr algn="ctr"/>
                      <a:r>
                        <a:rPr lang="fa-IR" sz="3200" dirty="0" smtClean="0">
                          <a:cs typeface="B Titr" panose="00000700000000000000" pitchFamily="2" charset="-78"/>
                        </a:rPr>
                        <a:t>مواد قانونی</a:t>
                      </a:r>
                      <a:endParaRPr lang="en-US" sz="3200" dirty="0">
                        <a:cs typeface="B Titr" panose="00000700000000000000" pitchFamily="2" charset="-78"/>
                      </a:endParaRPr>
                    </a:p>
                  </a:txBody>
                  <a:tcPr/>
                </a:tc>
                <a:tc>
                  <a:txBody>
                    <a:bodyPr/>
                    <a:lstStyle/>
                    <a:p>
                      <a:pPr algn="ctr"/>
                      <a:r>
                        <a:rPr lang="fa-IR" sz="3200" dirty="0" smtClean="0">
                          <a:cs typeface="B Titr" panose="00000700000000000000" pitchFamily="2" charset="-78"/>
                        </a:rPr>
                        <a:t>مبحث فقهی</a:t>
                      </a:r>
                      <a:endParaRPr lang="en-US" sz="3200" dirty="0">
                        <a:cs typeface="B Titr" panose="00000700000000000000" pitchFamily="2" charset="-78"/>
                      </a:endParaRPr>
                    </a:p>
                  </a:txBody>
                  <a:tcPr/>
                </a:tc>
                <a:tc>
                  <a:txBody>
                    <a:bodyPr/>
                    <a:lstStyle/>
                    <a:p>
                      <a:pPr algn="ctr"/>
                      <a:r>
                        <a:rPr lang="fa-IR" sz="2400" dirty="0" smtClean="0">
                          <a:cs typeface="B Titr" panose="00000700000000000000" pitchFamily="2" charset="-78"/>
                        </a:rPr>
                        <a:t>ردیف</a:t>
                      </a:r>
                      <a:endParaRPr lang="en-US" sz="2400" dirty="0">
                        <a:cs typeface="B Titr" panose="00000700000000000000" pitchFamily="2" charset="-78"/>
                      </a:endParaRPr>
                    </a:p>
                  </a:txBody>
                  <a:tcPr/>
                </a:tc>
              </a:tr>
              <a:tr h="696769">
                <a:tc>
                  <a:txBody>
                    <a:bodyPr/>
                    <a:lstStyle/>
                    <a:p>
                      <a:pPr algn="ctr"/>
                      <a:r>
                        <a:rPr lang="fa-IR" sz="3600" dirty="0" smtClean="0">
                          <a:cs typeface="B Titr" panose="00000700000000000000" pitchFamily="2" charset="-78"/>
                        </a:rPr>
                        <a:t>ماده 595 قانون مجازات اسلامی</a:t>
                      </a:r>
                      <a:endParaRPr lang="en-US" sz="3600" dirty="0">
                        <a:cs typeface="B Titr" panose="00000700000000000000" pitchFamily="2" charset="-78"/>
                      </a:endParaRPr>
                    </a:p>
                  </a:txBody>
                  <a:tcPr/>
                </a:tc>
                <a:tc>
                  <a:txBody>
                    <a:bodyPr/>
                    <a:lstStyle/>
                    <a:p>
                      <a:pPr algn="ctr"/>
                      <a:r>
                        <a:rPr lang="fa-IR" sz="3600" dirty="0" smtClean="0">
                          <a:cs typeface="B Titr" panose="00000700000000000000" pitchFamily="2" charset="-78"/>
                        </a:rPr>
                        <a:t>ربا </a:t>
                      </a:r>
                      <a:endParaRPr lang="en-US" sz="3600" dirty="0">
                        <a:cs typeface="B Titr" panose="00000700000000000000" pitchFamily="2" charset="-78"/>
                      </a:endParaRPr>
                    </a:p>
                  </a:txBody>
                  <a:tcPr/>
                </a:tc>
                <a:tc>
                  <a:txBody>
                    <a:bodyPr/>
                    <a:lstStyle/>
                    <a:p>
                      <a:pPr algn="ctr"/>
                      <a:r>
                        <a:rPr lang="fa-IR" sz="3600" dirty="0" smtClean="0">
                          <a:cs typeface="B Titr" panose="00000700000000000000" pitchFamily="2" charset="-78"/>
                        </a:rPr>
                        <a:t>1</a:t>
                      </a:r>
                      <a:endParaRPr lang="en-US" sz="3600" dirty="0">
                        <a:cs typeface="B Titr" panose="00000700000000000000" pitchFamily="2" charset="-78"/>
                      </a:endParaRPr>
                    </a:p>
                  </a:txBody>
                  <a:tcPr/>
                </a:tc>
              </a:tr>
              <a:tr h="696769">
                <a:tc>
                  <a:txBody>
                    <a:bodyPr/>
                    <a:lstStyle/>
                    <a:p>
                      <a:pPr algn="ctr"/>
                      <a:r>
                        <a:rPr lang="fa-IR" sz="3600" dirty="0" smtClean="0">
                          <a:cs typeface="B Titr" panose="00000700000000000000" pitchFamily="2" charset="-78"/>
                        </a:rPr>
                        <a:t>مواد 396 الی 457 قانون مدنی</a:t>
                      </a:r>
                      <a:endParaRPr lang="en-US" sz="3600" dirty="0">
                        <a:cs typeface="B Titr" panose="00000700000000000000" pitchFamily="2" charset="-78"/>
                      </a:endParaRPr>
                    </a:p>
                  </a:txBody>
                  <a:tcPr/>
                </a:tc>
                <a:tc>
                  <a:txBody>
                    <a:bodyPr/>
                    <a:lstStyle/>
                    <a:p>
                      <a:pPr algn="ctr"/>
                      <a:r>
                        <a:rPr lang="fa-IR" sz="3600" dirty="0" smtClean="0">
                          <a:cs typeface="B Titr" panose="00000700000000000000" pitchFamily="2" charset="-78"/>
                        </a:rPr>
                        <a:t>اقسام خیارات</a:t>
                      </a:r>
                      <a:endParaRPr lang="en-US" sz="3600" dirty="0">
                        <a:cs typeface="B Titr" panose="00000700000000000000" pitchFamily="2" charset="-78"/>
                      </a:endParaRPr>
                    </a:p>
                  </a:txBody>
                  <a:tcPr/>
                </a:tc>
                <a:tc>
                  <a:txBody>
                    <a:bodyPr/>
                    <a:lstStyle/>
                    <a:p>
                      <a:pPr algn="ctr"/>
                      <a:r>
                        <a:rPr lang="fa-IR" sz="3600" dirty="0" smtClean="0">
                          <a:cs typeface="B Titr" panose="00000700000000000000" pitchFamily="2" charset="-78"/>
                        </a:rPr>
                        <a:t>2</a:t>
                      </a:r>
                      <a:endParaRPr lang="en-US" sz="3600" dirty="0">
                        <a:cs typeface="B Titr" panose="00000700000000000000" pitchFamily="2" charset="-78"/>
                      </a:endParaRPr>
                    </a:p>
                  </a:txBody>
                  <a:tcPr/>
                </a:tc>
              </a:tr>
              <a:tr h="696769">
                <a:tc>
                  <a:txBody>
                    <a:bodyPr/>
                    <a:lstStyle/>
                    <a:p>
                      <a:pPr algn="ctr"/>
                      <a:r>
                        <a:rPr lang="fa-IR" sz="3600" dirty="0" smtClean="0">
                          <a:cs typeface="B Titr" panose="00000700000000000000" pitchFamily="2" charset="-78"/>
                        </a:rPr>
                        <a:t>مواد 396 الی 389 قانون مدنی </a:t>
                      </a:r>
                      <a:endParaRPr lang="en-US" sz="3600" dirty="0">
                        <a:cs typeface="B Titr" panose="00000700000000000000" pitchFamily="2" charset="-78"/>
                      </a:endParaRPr>
                    </a:p>
                  </a:txBody>
                  <a:tcPr/>
                </a:tc>
                <a:tc>
                  <a:txBody>
                    <a:bodyPr/>
                    <a:lstStyle/>
                    <a:p>
                      <a:pPr algn="ctr"/>
                      <a:r>
                        <a:rPr lang="fa-IR" sz="3600" dirty="0" smtClean="0">
                          <a:cs typeface="B Titr" panose="00000700000000000000" pitchFamily="2" charset="-78"/>
                        </a:rPr>
                        <a:t>قبض ثمن و مثمن </a:t>
                      </a:r>
                      <a:endParaRPr lang="en-US" sz="3600" dirty="0">
                        <a:cs typeface="B Titr" panose="00000700000000000000" pitchFamily="2" charset="-78"/>
                      </a:endParaRPr>
                    </a:p>
                  </a:txBody>
                  <a:tcPr/>
                </a:tc>
                <a:tc>
                  <a:txBody>
                    <a:bodyPr/>
                    <a:lstStyle/>
                    <a:p>
                      <a:pPr algn="ctr"/>
                      <a:r>
                        <a:rPr lang="fa-IR" sz="3600" dirty="0" smtClean="0">
                          <a:cs typeface="B Titr" panose="00000700000000000000" pitchFamily="2" charset="-78"/>
                        </a:rPr>
                        <a:t>3</a:t>
                      </a:r>
                      <a:endParaRPr lang="en-US" sz="3600" dirty="0">
                        <a:cs typeface="B Titr" panose="00000700000000000000" pitchFamily="2" charset="-78"/>
                      </a:endParaRPr>
                    </a:p>
                  </a:txBody>
                  <a:tcPr/>
                </a:tc>
              </a:tr>
              <a:tr h="696769">
                <a:tc>
                  <a:txBody>
                    <a:bodyPr/>
                    <a:lstStyle/>
                    <a:p>
                      <a:pPr algn="ctr"/>
                      <a:r>
                        <a:rPr lang="fa-IR" sz="3600" dirty="0" smtClean="0">
                          <a:cs typeface="B Titr" panose="00000700000000000000" pitchFamily="2" charset="-78"/>
                        </a:rPr>
                        <a:t>مواد 771 الی 794 قانون مدنی </a:t>
                      </a:r>
                      <a:endParaRPr lang="en-US" sz="3600" dirty="0">
                        <a:cs typeface="B Titr" panose="00000700000000000000" pitchFamily="2" charset="-78"/>
                      </a:endParaRPr>
                    </a:p>
                  </a:txBody>
                  <a:tcPr/>
                </a:tc>
                <a:tc>
                  <a:txBody>
                    <a:bodyPr/>
                    <a:lstStyle/>
                    <a:p>
                      <a:pPr algn="ctr"/>
                      <a:r>
                        <a:rPr lang="fa-IR" sz="3600" dirty="0" smtClean="0">
                          <a:cs typeface="B Titr" panose="00000700000000000000" pitchFamily="2" charset="-78"/>
                        </a:rPr>
                        <a:t>رهن </a:t>
                      </a:r>
                      <a:endParaRPr lang="en-US" sz="3600" dirty="0">
                        <a:cs typeface="B Titr" panose="00000700000000000000" pitchFamily="2" charset="-78"/>
                      </a:endParaRPr>
                    </a:p>
                  </a:txBody>
                  <a:tcPr/>
                </a:tc>
                <a:tc>
                  <a:txBody>
                    <a:bodyPr/>
                    <a:lstStyle/>
                    <a:p>
                      <a:pPr algn="ctr"/>
                      <a:r>
                        <a:rPr lang="fa-IR" sz="3600" dirty="0" smtClean="0">
                          <a:cs typeface="B Titr" panose="00000700000000000000" pitchFamily="2" charset="-78"/>
                        </a:rPr>
                        <a:t>4</a:t>
                      </a:r>
                      <a:endParaRPr lang="en-US" sz="3600" dirty="0">
                        <a:cs typeface="B Titr" panose="00000700000000000000" pitchFamily="2" charset="-78"/>
                      </a:endParaRPr>
                    </a:p>
                  </a:txBody>
                  <a:tcPr/>
                </a:tc>
              </a:tr>
            </a:tbl>
          </a:graphicData>
        </a:graphic>
      </p:graphicFrame>
    </p:spTree>
    <p:extLst>
      <p:ext uri="{BB962C8B-B14F-4D97-AF65-F5344CB8AC3E}">
        <p14:creationId xmlns:p14="http://schemas.microsoft.com/office/powerpoint/2010/main" val="7155054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86853" y="2561946"/>
            <a:ext cx="10645254" cy="923330"/>
          </a:xfrm>
          <a:prstGeom prst="rect">
            <a:avLst/>
          </a:prstGeom>
        </p:spPr>
        <p:txBody>
          <a:bodyPr wrap="square">
            <a:spAutoFit/>
          </a:bodyPr>
          <a:lstStyle/>
          <a:p>
            <a:pPr algn="ctr"/>
            <a:r>
              <a:rPr lang="fa-IR" sz="5400" dirty="0" smtClean="0">
                <a:cs typeface="B Titr" panose="00000700000000000000" pitchFamily="2" charset="-78"/>
              </a:rPr>
              <a:t>ذکر نمونه </a:t>
            </a:r>
            <a:r>
              <a:rPr lang="fa-IR" sz="5400" dirty="0" smtClean="0">
                <a:cs typeface="B Titr" panose="00000700000000000000" pitchFamily="2" charset="-78"/>
              </a:rPr>
              <a:t>رأی </a:t>
            </a:r>
            <a:r>
              <a:rPr lang="fa-IR" sz="5400" dirty="0" smtClean="0">
                <a:cs typeface="B Titr" panose="00000700000000000000" pitchFamily="2" charset="-78"/>
              </a:rPr>
              <a:t>دادگاه با موضوع رباخواری </a:t>
            </a:r>
            <a:endParaRPr lang="en-US" sz="5400" dirty="0"/>
          </a:p>
        </p:txBody>
      </p:sp>
    </p:spTree>
    <p:extLst>
      <p:ext uri="{BB962C8B-B14F-4D97-AF65-F5344CB8AC3E}">
        <p14:creationId xmlns:p14="http://schemas.microsoft.com/office/powerpoint/2010/main" val="31564098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694793461"/>
              </p:ext>
            </p:extLst>
          </p:nvPr>
        </p:nvGraphicFramePr>
        <p:xfrm>
          <a:off x="641445" y="583189"/>
          <a:ext cx="10787797" cy="4846320"/>
        </p:xfrm>
        <a:graphic>
          <a:graphicData uri="http://schemas.openxmlformats.org/drawingml/2006/table">
            <a:tbl>
              <a:tblPr firstRow="1" bandRow="1">
                <a:tableStyleId>{5C22544A-7EE6-4342-B048-85BDC9FD1C3A}</a:tableStyleId>
              </a:tblPr>
              <a:tblGrid>
                <a:gridCol w="9273780"/>
                <a:gridCol w="1514017"/>
              </a:tblGrid>
              <a:tr h="1025385">
                <a:tc>
                  <a:txBody>
                    <a:bodyPr/>
                    <a:lstStyle/>
                    <a:p>
                      <a:pPr algn="r"/>
                      <a:r>
                        <a:rPr lang="fa-IR" sz="3200" dirty="0" smtClean="0">
                          <a:cs typeface="B Titr" panose="00000700000000000000" pitchFamily="2" charset="-78"/>
                        </a:rPr>
                        <a:t>رباخواری</a:t>
                      </a:r>
                      <a:endParaRPr lang="en-US" sz="3200" dirty="0">
                        <a:cs typeface="B Titr" panose="00000700000000000000" pitchFamily="2" charset="-78"/>
                      </a:endParaRPr>
                    </a:p>
                  </a:txBody>
                  <a:tcPr/>
                </a:tc>
                <a:tc>
                  <a:txBody>
                    <a:bodyPr/>
                    <a:lstStyle/>
                    <a:p>
                      <a:pPr algn="r"/>
                      <a:r>
                        <a:rPr lang="fa-IR" sz="3200" dirty="0" smtClean="0">
                          <a:cs typeface="B Titr" panose="00000700000000000000" pitchFamily="2" charset="-78"/>
                        </a:rPr>
                        <a:t>موضوع شکایت</a:t>
                      </a:r>
                      <a:endParaRPr lang="en-US" sz="3200" dirty="0">
                        <a:cs typeface="B Titr" panose="00000700000000000000" pitchFamily="2" charset="-78"/>
                      </a:endParaRPr>
                    </a:p>
                  </a:txBody>
                  <a:tcPr/>
                </a:tc>
              </a:tr>
              <a:tr h="1025385">
                <a:tc>
                  <a:txBody>
                    <a:bodyPr/>
                    <a:lstStyle/>
                    <a:p>
                      <a:pPr algn="r"/>
                      <a:r>
                        <a:rPr lang="fa-IR" sz="3200" dirty="0" smtClean="0">
                          <a:cs typeface="B Titr" panose="00000700000000000000" pitchFamily="2" charset="-78"/>
                        </a:rPr>
                        <a:t>شکایت شاکی، گزارش مرجع انتظامی، اظهارات شهود در دادگاه، اقرار صریح</a:t>
                      </a:r>
                      <a:r>
                        <a:rPr lang="fa-IR" sz="3200" baseline="0" dirty="0" smtClean="0">
                          <a:cs typeface="B Titr" panose="00000700000000000000" pitchFamily="2" charset="-78"/>
                        </a:rPr>
                        <a:t> متهم به رباخواری</a:t>
                      </a:r>
                      <a:endParaRPr lang="en-US" sz="3200" dirty="0">
                        <a:cs typeface="B Titr" panose="00000700000000000000" pitchFamily="2" charset="-78"/>
                      </a:endParaRPr>
                    </a:p>
                  </a:txBody>
                  <a:tcPr/>
                </a:tc>
                <a:tc>
                  <a:txBody>
                    <a:bodyPr/>
                    <a:lstStyle/>
                    <a:p>
                      <a:pPr algn="r"/>
                      <a:r>
                        <a:rPr lang="fa-IR" sz="3200" dirty="0" smtClean="0">
                          <a:cs typeface="B Titr" panose="00000700000000000000" pitchFamily="2" charset="-78"/>
                        </a:rPr>
                        <a:t>ادله شاکی</a:t>
                      </a:r>
                      <a:endParaRPr lang="en-US" sz="3200" dirty="0">
                        <a:cs typeface="B Titr" panose="00000700000000000000" pitchFamily="2" charset="-78"/>
                      </a:endParaRPr>
                    </a:p>
                  </a:txBody>
                  <a:tcPr/>
                </a:tc>
              </a:tr>
              <a:tr h="569659">
                <a:tc>
                  <a:txBody>
                    <a:bodyPr/>
                    <a:lstStyle/>
                    <a:p>
                      <a:pPr algn="r"/>
                      <a:r>
                        <a:rPr lang="fa-IR" sz="3200" dirty="0" smtClean="0">
                          <a:cs typeface="B Titr" panose="00000700000000000000" pitchFamily="2" charset="-78"/>
                        </a:rPr>
                        <a:t>دارای</a:t>
                      </a:r>
                      <a:r>
                        <a:rPr lang="fa-IR" sz="3200" baseline="0" dirty="0" smtClean="0">
                          <a:cs typeface="B Titr" panose="00000700000000000000" pitchFamily="2" charset="-78"/>
                        </a:rPr>
                        <a:t> سوء سابقه کیفری و اقرار به رباخواری</a:t>
                      </a:r>
                      <a:endParaRPr lang="en-US" sz="3200" dirty="0">
                        <a:cs typeface="B Titr" panose="00000700000000000000" pitchFamily="2" charset="-78"/>
                      </a:endParaRPr>
                    </a:p>
                  </a:txBody>
                  <a:tcPr/>
                </a:tc>
                <a:tc>
                  <a:txBody>
                    <a:bodyPr/>
                    <a:lstStyle/>
                    <a:p>
                      <a:pPr algn="r"/>
                      <a:r>
                        <a:rPr lang="fa-IR" sz="3200" dirty="0" smtClean="0">
                          <a:cs typeface="B Titr" panose="00000700000000000000" pitchFamily="2" charset="-78"/>
                        </a:rPr>
                        <a:t>متهم</a:t>
                      </a:r>
                      <a:endParaRPr lang="en-US" sz="3200" dirty="0">
                        <a:cs typeface="B Titr" panose="00000700000000000000" pitchFamily="2" charset="-78"/>
                      </a:endParaRPr>
                    </a:p>
                  </a:txBody>
                  <a:tcPr/>
                </a:tc>
              </a:tr>
              <a:tr h="1025385">
                <a:tc>
                  <a:txBody>
                    <a:bodyPr/>
                    <a:lstStyle/>
                    <a:p>
                      <a:pPr algn="r"/>
                      <a:r>
                        <a:rPr lang="fa-IR" sz="3200" dirty="0" smtClean="0">
                          <a:cs typeface="B Titr" panose="00000700000000000000" pitchFamily="2" charset="-78"/>
                        </a:rPr>
                        <a:t>ماده 595 قانون مجازات اسلامی مصوب 1375 </a:t>
                      </a:r>
                      <a:endParaRPr lang="en-US" sz="3200" dirty="0">
                        <a:cs typeface="B Titr" panose="00000700000000000000" pitchFamily="2" charset="-78"/>
                      </a:endParaRPr>
                    </a:p>
                  </a:txBody>
                  <a:tcPr/>
                </a:tc>
                <a:tc>
                  <a:txBody>
                    <a:bodyPr/>
                    <a:lstStyle/>
                    <a:p>
                      <a:pPr algn="r"/>
                      <a:r>
                        <a:rPr lang="fa-IR" sz="3200" dirty="0" smtClean="0">
                          <a:cs typeface="B Titr" panose="00000700000000000000" pitchFamily="2" charset="-78"/>
                        </a:rPr>
                        <a:t>عنصر قانونی</a:t>
                      </a:r>
                      <a:endParaRPr lang="en-US" sz="3200" dirty="0">
                        <a:cs typeface="B Titr" panose="00000700000000000000" pitchFamily="2" charset="-78"/>
                      </a:endParaRPr>
                    </a:p>
                  </a:txBody>
                  <a:tcPr/>
                </a:tc>
              </a:tr>
              <a:tr h="1025385">
                <a:tc>
                  <a:txBody>
                    <a:bodyPr/>
                    <a:lstStyle/>
                    <a:p>
                      <a:pPr algn="r"/>
                      <a:r>
                        <a:rPr lang="fa-IR" sz="3200" dirty="0" smtClean="0">
                          <a:cs typeface="B Titr" panose="00000700000000000000" pitchFamily="2" charset="-78"/>
                        </a:rPr>
                        <a:t>رد اضافه ماخوذ</a:t>
                      </a:r>
                      <a:r>
                        <a:rPr lang="fa-IR" sz="3200" baseline="0" dirty="0" smtClean="0">
                          <a:cs typeface="B Titr" panose="00000700000000000000" pitchFamily="2" charset="-78"/>
                        </a:rPr>
                        <a:t> به مبلغ 5 میلیون تومان به صاحب مال، یکسال حبس، 30 ضربه شلاق و جزاء نقدی معادل مال مورد ربا</a:t>
                      </a:r>
                      <a:endParaRPr lang="en-US" sz="3200" dirty="0">
                        <a:cs typeface="B Titr" panose="00000700000000000000" pitchFamily="2" charset="-78"/>
                      </a:endParaRPr>
                    </a:p>
                  </a:txBody>
                  <a:tcPr/>
                </a:tc>
                <a:tc>
                  <a:txBody>
                    <a:bodyPr/>
                    <a:lstStyle/>
                    <a:p>
                      <a:pPr algn="r"/>
                      <a:r>
                        <a:rPr lang="fa-IR" sz="3200" dirty="0" smtClean="0">
                          <a:cs typeface="B Titr" panose="00000700000000000000" pitchFamily="2" charset="-78"/>
                        </a:rPr>
                        <a:t>حکم صادره</a:t>
                      </a:r>
                      <a:endParaRPr lang="en-US" sz="3200" dirty="0">
                        <a:cs typeface="B Titr" panose="00000700000000000000" pitchFamily="2" charset="-78"/>
                      </a:endParaRPr>
                    </a:p>
                  </a:txBody>
                  <a:tcPr/>
                </a:tc>
              </a:tr>
            </a:tbl>
          </a:graphicData>
        </a:graphic>
      </p:graphicFrame>
    </p:spTree>
    <p:extLst>
      <p:ext uri="{BB962C8B-B14F-4D97-AF65-F5344CB8AC3E}">
        <p14:creationId xmlns:p14="http://schemas.microsoft.com/office/powerpoint/2010/main" val="1966691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4390" y="152319"/>
            <a:ext cx="10889672" cy="5170646"/>
          </a:xfrm>
          <a:prstGeom prst="rect">
            <a:avLst/>
          </a:prstGeom>
        </p:spPr>
        <p:txBody>
          <a:bodyPr wrap="square">
            <a:spAutoFit/>
          </a:bodyPr>
          <a:lstStyle/>
          <a:p>
            <a:pPr algn="ctr"/>
            <a:r>
              <a:rPr lang="fa-IR" sz="7200" dirty="0" smtClean="0">
                <a:cs typeface="B Titr" panose="00000700000000000000" pitchFamily="2" charset="-78"/>
              </a:rPr>
              <a:t>فعالیت چهارم</a:t>
            </a:r>
          </a:p>
          <a:p>
            <a:pPr algn="ctr" rtl="1"/>
            <a:r>
              <a:rPr lang="fa-IR" sz="6000" dirty="0" smtClean="0">
                <a:cs typeface="B Titr" panose="00000700000000000000" pitchFamily="2" charset="-78"/>
              </a:rPr>
              <a:t> </a:t>
            </a:r>
          </a:p>
          <a:p>
            <a:pPr algn="ctr">
              <a:lnSpc>
                <a:spcPct val="150000"/>
              </a:lnSpc>
            </a:pPr>
            <a:r>
              <a:rPr lang="fa-IR" sz="6600" dirty="0" smtClean="0">
                <a:cs typeface="B Titr" panose="00000700000000000000" pitchFamily="2" charset="-78"/>
              </a:rPr>
              <a:t>قانون نویسی: تبدیل متن و عبارت فقهی به مواد قانونی </a:t>
            </a:r>
            <a:endParaRPr lang="en-US" sz="6600" dirty="0"/>
          </a:p>
        </p:txBody>
      </p:sp>
    </p:spTree>
    <p:extLst>
      <p:ext uri="{BB962C8B-B14F-4D97-AF65-F5344CB8AC3E}">
        <p14:creationId xmlns:p14="http://schemas.microsoft.com/office/powerpoint/2010/main" val="25339281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737</TotalTime>
  <Words>829</Words>
  <Application>Microsoft Office PowerPoint</Application>
  <PresentationFormat>Custom</PresentationFormat>
  <Paragraphs>198</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Ion</vt:lpstr>
      <vt:lpstr>فقه کاربردی</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فقه کاربردی</dc:title>
  <dc:creator>asatid1</dc:creator>
  <cp:lastModifiedBy>محمد حسن شهرکی</cp:lastModifiedBy>
  <cp:revision>103</cp:revision>
  <dcterms:created xsi:type="dcterms:W3CDTF">2019-09-17T11:48:20Z</dcterms:created>
  <dcterms:modified xsi:type="dcterms:W3CDTF">2019-11-27T04:48:51Z</dcterms:modified>
</cp:coreProperties>
</file>